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0" r:id="rId2"/>
    <p:sldId id="314" r:id="rId3"/>
    <p:sldId id="313" r:id="rId4"/>
    <p:sldId id="312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200" autoAdjust="0"/>
  </p:normalViewPr>
  <p:slideViewPr>
    <p:cSldViewPr>
      <p:cViewPr varScale="1">
        <p:scale>
          <a:sx n="87" d="100"/>
          <a:sy n="87" d="100"/>
        </p:scale>
        <p:origin x="-23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BE570-5A5B-47EE-8270-95ECF61CEC1B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5FF84-7FAA-439C-B255-682DEEEBD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58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KorschinowskiSv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twitter.com/jan_wich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4EED7-9DE6-4BB0-A260-455BC166CE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15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http://www.retailwiseusa.com/wp-content/uploads/2014/04/What-Customers-Want-May-Inhibit-Innovation.jpg</a:t>
            </a:r>
          </a:p>
          <a:p>
            <a:endParaRPr lang="en-US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FEAF48-4BF9-47E7-84B6-4119D0C36E85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DE" i="1" dirty="0" err="1" smtClean="0">
                <a:effectLst/>
              </a:rPr>
              <a:t>FinTech</a:t>
            </a:r>
            <a:r>
              <a:rPr lang="de-DE" i="1" dirty="0" smtClean="0">
                <a:effectLst/>
              </a:rPr>
              <a:t> </a:t>
            </a:r>
            <a:r>
              <a:rPr lang="de-DE" i="1" dirty="0" err="1" smtClean="0">
                <a:effectLst/>
              </a:rPr>
              <a:t>disrupts</a:t>
            </a:r>
            <a:r>
              <a:rPr lang="de-DE" i="1" dirty="0" smtClean="0">
                <a:effectLst/>
              </a:rPr>
              <a:t> Banking. </a:t>
            </a:r>
            <a:r>
              <a:rPr lang="de-DE" i="1" dirty="0" err="1" smtClean="0">
                <a:effectLst/>
              </a:rPr>
              <a:t>Blockchain</a:t>
            </a:r>
            <a:r>
              <a:rPr lang="de-DE" i="1" dirty="0" smtClean="0">
                <a:effectLst/>
              </a:rPr>
              <a:t> </a:t>
            </a:r>
            <a:r>
              <a:rPr lang="de-DE" i="1" dirty="0" err="1" smtClean="0">
                <a:effectLst/>
              </a:rPr>
              <a:t>disrupts</a:t>
            </a:r>
            <a:r>
              <a:rPr lang="de-DE" i="1" dirty="0" smtClean="0">
                <a:effectLst/>
              </a:rPr>
              <a:t> </a:t>
            </a:r>
            <a:r>
              <a:rPr lang="de-DE" i="1" dirty="0" err="1" smtClean="0">
                <a:effectLst/>
              </a:rPr>
              <a:t>FinTech</a:t>
            </a:r>
            <a:r>
              <a:rPr lang="de-DE" i="1" dirty="0" smtClean="0">
                <a:effectLst/>
              </a:rPr>
              <a:t>?</a:t>
            </a:r>
            <a:r>
              <a:rPr lang="de-DE" dirty="0" smtClean="0">
                <a:effectLst/>
              </a:rPr>
              <a:t> </a:t>
            </a:r>
          </a:p>
          <a:p>
            <a:r>
              <a:rPr lang="de-DE" b="1" dirty="0" smtClean="0">
                <a:effectLst/>
              </a:rPr>
              <a:t> </a:t>
            </a:r>
            <a:endParaRPr lang="de-DE" dirty="0" smtClean="0">
              <a:effectLst/>
            </a:endParaRPr>
          </a:p>
          <a:p>
            <a:r>
              <a:rPr lang="de-DE" dirty="0" smtClean="0">
                <a:effectLst/>
              </a:rPr>
              <a:t>Der technologische Fortschritt und neue Kundenansprüche zwingen Banken zum Umdenken. Und was machen </a:t>
            </a:r>
            <a:r>
              <a:rPr lang="de-DE" dirty="0" err="1" smtClean="0">
                <a:effectLst/>
              </a:rPr>
              <a:t>FinTech</a:t>
            </a:r>
            <a:r>
              <a:rPr lang="de-DE" dirty="0" smtClean="0">
                <a:effectLst/>
              </a:rPr>
              <a:t>-Startups? Sie greifen aktuell die ganze Wertschöpfungskette einer Bank an, schneiden Prozesse auf, digitalisieren diese. Allein 2015 wurden global über 19 Mrd. US-Dollar in </a:t>
            </a:r>
            <a:r>
              <a:rPr lang="de-DE" dirty="0" err="1" smtClean="0">
                <a:effectLst/>
              </a:rPr>
              <a:t>FinTech</a:t>
            </a:r>
            <a:r>
              <a:rPr lang="de-DE" dirty="0" smtClean="0">
                <a:effectLst/>
              </a:rPr>
              <a:t>-Startups investiert. Können wir von einer </a:t>
            </a:r>
            <a:r>
              <a:rPr lang="de-DE" dirty="0" err="1" smtClean="0">
                <a:effectLst/>
              </a:rPr>
              <a:t>FinTech</a:t>
            </a:r>
            <a:r>
              <a:rPr lang="de-DE" dirty="0" smtClean="0">
                <a:effectLst/>
              </a:rPr>
              <a:t>-Revolution sprechen? Oder wartet die wahre Revolution in einer neuen Technologie – der </a:t>
            </a:r>
            <a:r>
              <a:rPr lang="de-DE" dirty="0" err="1" smtClean="0">
                <a:effectLst/>
              </a:rPr>
              <a:t>Blockchain</a:t>
            </a:r>
            <a:r>
              <a:rPr lang="de-DE" dirty="0" smtClean="0">
                <a:effectLst/>
              </a:rPr>
              <a:t>?</a:t>
            </a:r>
          </a:p>
          <a:p>
            <a:r>
              <a:rPr lang="de-DE" dirty="0" smtClean="0">
                <a:effectLst/>
              </a:rPr>
              <a:t> </a:t>
            </a:r>
          </a:p>
          <a:p>
            <a:r>
              <a:rPr lang="de-DE" dirty="0" smtClean="0">
                <a:effectLst/>
              </a:rPr>
              <a:t>Was verbirgt sich hinter dieser Technologie, die aktuell auf dem besten Wege ist der wahre </a:t>
            </a:r>
            <a:r>
              <a:rPr lang="de-DE" dirty="0" err="1" smtClean="0">
                <a:effectLst/>
              </a:rPr>
              <a:t>Disruptor</a:t>
            </a:r>
            <a:r>
              <a:rPr lang="de-DE" dirty="0" smtClean="0">
                <a:effectLst/>
              </a:rPr>
              <a:t> und </a:t>
            </a:r>
            <a:r>
              <a:rPr lang="de-DE" dirty="0" err="1" smtClean="0">
                <a:effectLst/>
              </a:rPr>
              <a:t>Gamechanger</a:t>
            </a:r>
            <a:r>
              <a:rPr lang="de-DE" dirty="0" smtClean="0">
                <a:effectLst/>
              </a:rPr>
              <a:t> zu werden, nicht nur im Banking. Ein </a:t>
            </a:r>
            <a:r>
              <a:rPr lang="de-DE" dirty="0" err="1" smtClean="0">
                <a:effectLst/>
              </a:rPr>
              <a:t>Gamechanger</a:t>
            </a:r>
            <a:r>
              <a:rPr lang="de-DE" dirty="0" smtClean="0">
                <a:effectLst/>
              </a:rPr>
              <a:t> und </a:t>
            </a:r>
            <a:r>
              <a:rPr lang="de-DE" dirty="0" err="1" smtClean="0">
                <a:effectLst/>
              </a:rPr>
              <a:t>Disruptor</a:t>
            </a:r>
            <a:r>
              <a:rPr lang="de-DE" dirty="0" smtClean="0">
                <a:effectLst/>
              </a:rPr>
              <a:t> wie einst das Internet vor 20 Jahren. Sven </a:t>
            </a:r>
            <a:r>
              <a:rPr lang="de-DE" dirty="0" err="1" smtClean="0">
                <a:effectLst/>
              </a:rPr>
              <a:t>Korschinowski</a:t>
            </a:r>
            <a:r>
              <a:rPr lang="de-DE" dirty="0" smtClean="0">
                <a:effectLst/>
              </a:rPr>
              <a:t>, KPMG Partner </a:t>
            </a:r>
            <a:r>
              <a:rPr lang="de-DE" dirty="0" err="1" smtClean="0">
                <a:effectLst/>
              </a:rPr>
              <a:t>Payments</a:t>
            </a:r>
            <a:r>
              <a:rPr lang="de-DE" dirty="0" smtClean="0">
                <a:effectLst/>
              </a:rPr>
              <a:t>, </a:t>
            </a:r>
            <a:r>
              <a:rPr lang="de-DE" dirty="0" err="1" smtClean="0">
                <a:effectLst/>
              </a:rPr>
              <a:t>FinTech</a:t>
            </a:r>
            <a:r>
              <a:rPr lang="de-DE" dirty="0" smtClean="0">
                <a:effectLst/>
              </a:rPr>
              <a:t> &amp; Innovation und sein Mitarbeiter Jan Wichmann werden Euch interessante Fragen in der Vorlesung und Übung zu den Themen beantworten:</a:t>
            </a:r>
          </a:p>
          <a:p>
            <a:r>
              <a:rPr lang="de-DE" dirty="0" smtClean="0">
                <a:effectLst/>
              </a:rPr>
              <a:t> 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    </a:t>
            </a:r>
            <a:r>
              <a:rPr lang="de-DE" dirty="0" err="1" smtClean="0">
                <a:effectLst/>
              </a:rPr>
              <a:t>Blockchain</a:t>
            </a:r>
            <a:r>
              <a:rPr lang="de-DE" dirty="0" smtClean="0">
                <a:effectLst/>
              </a:rPr>
              <a:t> und </a:t>
            </a:r>
            <a:r>
              <a:rPr lang="de-DE" dirty="0" err="1" smtClean="0">
                <a:effectLst/>
              </a:rPr>
              <a:t>FinTech</a:t>
            </a:r>
            <a:r>
              <a:rPr lang="de-DE" dirty="0" smtClean="0">
                <a:effectLst/>
              </a:rPr>
              <a:t> – Quo </a:t>
            </a:r>
            <a:r>
              <a:rPr lang="de-DE" dirty="0" err="1" smtClean="0">
                <a:effectLst/>
              </a:rPr>
              <a:t>Vadis</a:t>
            </a:r>
            <a:r>
              <a:rPr lang="de-DE" dirty="0" smtClean="0">
                <a:effectLst/>
              </a:rPr>
              <a:t>?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    </a:t>
            </a:r>
            <a:r>
              <a:rPr lang="de-DE" dirty="0" smtClean="0">
                <a:effectLst/>
              </a:rPr>
              <a:t>Wie reagieren Banken?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    </a:t>
            </a:r>
            <a:r>
              <a:rPr lang="de-DE" dirty="0" smtClean="0">
                <a:effectLst/>
              </a:rPr>
              <a:t>Welche </a:t>
            </a:r>
            <a:r>
              <a:rPr lang="de-DE" dirty="0" err="1" smtClean="0">
                <a:effectLst/>
              </a:rPr>
              <a:t>Blockchain</a:t>
            </a:r>
            <a:r>
              <a:rPr lang="de-DE" dirty="0" smtClean="0">
                <a:effectLst/>
              </a:rPr>
              <a:t> </a:t>
            </a:r>
            <a:r>
              <a:rPr lang="de-DE" dirty="0" err="1" smtClean="0">
                <a:effectLst/>
              </a:rPr>
              <a:t>Use</a:t>
            </a:r>
            <a:r>
              <a:rPr lang="de-DE" dirty="0" smtClean="0">
                <a:effectLst/>
              </a:rPr>
              <a:t>-Cases sie am Markt sehen?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    </a:t>
            </a:r>
            <a:r>
              <a:rPr lang="de-DE" dirty="0" smtClean="0">
                <a:effectLst/>
              </a:rPr>
              <a:t>…</a:t>
            </a:r>
          </a:p>
          <a:p>
            <a:r>
              <a:rPr lang="de-DE" dirty="0" smtClean="0">
                <a:effectLst/>
              </a:rPr>
              <a:t> </a:t>
            </a:r>
          </a:p>
          <a:p>
            <a:r>
              <a:rPr lang="de-DE" dirty="0" smtClean="0">
                <a:effectLst/>
              </a:rPr>
              <a:t>Seid vorbereitet und folgt Sven und Jan vorab auf Twitter: </a:t>
            </a:r>
            <a:r>
              <a:rPr lang="de-DE" dirty="0" smtClean="0">
                <a:effectLst/>
                <a:hlinkClick r:id="rId3"/>
              </a:rPr>
              <a:t>@</a:t>
            </a:r>
            <a:r>
              <a:rPr lang="de-DE" dirty="0" err="1" smtClean="0">
                <a:effectLst/>
                <a:hlinkClick r:id="rId3"/>
              </a:rPr>
              <a:t>KorschinowskiSv</a:t>
            </a:r>
            <a:r>
              <a:rPr lang="de-DE" dirty="0" smtClean="0">
                <a:effectLst/>
              </a:rPr>
              <a:t> und </a:t>
            </a:r>
            <a:r>
              <a:rPr lang="de-DE" dirty="0" smtClean="0">
                <a:effectLst/>
                <a:hlinkClick r:id="rId4"/>
              </a:rPr>
              <a:t>@</a:t>
            </a:r>
            <a:r>
              <a:rPr lang="de-DE" dirty="0" err="1" smtClean="0">
                <a:effectLst/>
                <a:hlinkClick r:id="rId4"/>
              </a:rPr>
              <a:t>jan_wich</a:t>
            </a:r>
            <a:r>
              <a:rPr lang="de-DE" dirty="0" smtClean="0">
                <a:effectLst/>
              </a:rPr>
              <a:t>. Sie </a:t>
            </a:r>
            <a:r>
              <a:rPr lang="de-DE" dirty="0" err="1" smtClean="0">
                <a:effectLst/>
              </a:rPr>
              <a:t>tweeten</a:t>
            </a:r>
            <a:r>
              <a:rPr lang="de-DE" dirty="0" smtClean="0">
                <a:effectLst/>
              </a:rPr>
              <a:t> täglich zu aktuellen Themen rund um </a:t>
            </a:r>
            <a:r>
              <a:rPr lang="de-DE" dirty="0" err="1" smtClean="0">
                <a:effectLst/>
              </a:rPr>
              <a:t>FinTech</a:t>
            </a:r>
            <a:r>
              <a:rPr lang="de-DE" dirty="0" smtClean="0">
                <a:effectLst/>
              </a:rPr>
              <a:t> und </a:t>
            </a:r>
            <a:r>
              <a:rPr lang="de-DE" dirty="0" err="1" smtClean="0">
                <a:effectLst/>
              </a:rPr>
              <a:t>Blockchain</a:t>
            </a:r>
            <a:r>
              <a:rPr lang="de-DE" dirty="0" smtClean="0">
                <a:effectLst/>
              </a:rPr>
              <a:t>.</a:t>
            </a:r>
          </a:p>
          <a:p>
            <a:r>
              <a:rPr lang="de-DE" dirty="0" smtClean="0"/>
              <a:t> 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         </a:t>
            </a:r>
            <a:r>
              <a:rPr lang="de-DE" b="1" dirty="0" smtClean="0">
                <a:effectLst/>
              </a:rPr>
              <a:t>Sven </a:t>
            </a:r>
            <a:r>
              <a:rPr lang="de-DE" b="1" dirty="0" err="1" smtClean="0">
                <a:effectLst/>
              </a:rPr>
              <a:t>Korschinowski</a:t>
            </a:r>
            <a:r>
              <a:rPr lang="de-DE" dirty="0" smtClean="0">
                <a:effectLst/>
              </a:rPr>
              <a:t> ist Partner bei KPMG im Bereich </a:t>
            </a:r>
            <a:r>
              <a:rPr lang="de-DE" dirty="0" err="1" smtClean="0">
                <a:effectLst/>
              </a:rPr>
              <a:t>Payments</a:t>
            </a:r>
            <a:r>
              <a:rPr lang="de-DE" dirty="0" smtClean="0">
                <a:effectLst/>
              </a:rPr>
              <a:t>, </a:t>
            </a:r>
            <a:r>
              <a:rPr lang="de-DE" dirty="0" err="1" smtClean="0">
                <a:effectLst/>
              </a:rPr>
              <a:t>FinTech</a:t>
            </a:r>
            <a:r>
              <a:rPr lang="de-DE" dirty="0" smtClean="0">
                <a:effectLst/>
              </a:rPr>
              <a:t> &amp; Innovation. Er verantwortet die </a:t>
            </a:r>
            <a:r>
              <a:rPr lang="de-DE" dirty="0" err="1" smtClean="0">
                <a:effectLst/>
              </a:rPr>
              <a:t>FinTech</a:t>
            </a:r>
            <a:r>
              <a:rPr lang="de-DE" dirty="0" smtClean="0">
                <a:effectLst/>
              </a:rPr>
              <a:t>- und </a:t>
            </a:r>
            <a:r>
              <a:rPr lang="de-DE" dirty="0" err="1" smtClean="0">
                <a:effectLst/>
              </a:rPr>
              <a:t>Blockchain</a:t>
            </a:r>
            <a:r>
              <a:rPr lang="de-DE" dirty="0" smtClean="0">
                <a:effectLst/>
              </a:rPr>
              <a:t>-Aktivitäten in Deutschland mit Fokus Strategieberatung, Digitalisierung, Zahlungsverkehr und Innovation. Er ist aktives Mitglied der </a:t>
            </a:r>
            <a:r>
              <a:rPr lang="de-DE" dirty="0" err="1" smtClean="0">
                <a:effectLst/>
              </a:rPr>
              <a:t>Bitcom</a:t>
            </a:r>
            <a:r>
              <a:rPr lang="de-DE" dirty="0" smtClean="0">
                <a:effectLst/>
              </a:rPr>
              <a:t>.</a:t>
            </a:r>
          </a:p>
          <a:p>
            <a:r>
              <a:rPr lang="de-DE" b="1" dirty="0" smtClean="0">
                <a:effectLst/>
              </a:rPr>
              <a:t> </a:t>
            </a:r>
            <a:endParaRPr lang="de-DE" dirty="0" smtClean="0">
              <a:effectLst/>
            </a:endParaRPr>
          </a:p>
          <a:p>
            <a:r>
              <a:rPr lang="de-DE" dirty="0" smtClean="0">
                <a:effectLst/>
              </a:rPr>
              <a:t> 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         </a:t>
            </a:r>
            <a:r>
              <a:rPr lang="de-DE" b="1" dirty="0" smtClean="0">
                <a:effectLst/>
              </a:rPr>
              <a:t>Jan Wichmann</a:t>
            </a:r>
            <a:r>
              <a:rPr lang="de-DE" dirty="0" smtClean="0">
                <a:effectLst/>
              </a:rPr>
              <a:t> ist Senior Consultant im Bereich </a:t>
            </a:r>
            <a:r>
              <a:rPr lang="de-DE" dirty="0" err="1" smtClean="0">
                <a:effectLst/>
              </a:rPr>
              <a:t>Payments</a:t>
            </a:r>
            <a:r>
              <a:rPr lang="de-DE" dirty="0" smtClean="0">
                <a:effectLst/>
              </a:rPr>
              <a:t>, </a:t>
            </a:r>
            <a:r>
              <a:rPr lang="de-DE" dirty="0" err="1" smtClean="0">
                <a:effectLst/>
              </a:rPr>
              <a:t>FinTech</a:t>
            </a:r>
            <a:r>
              <a:rPr lang="de-DE" dirty="0" smtClean="0">
                <a:effectLst/>
              </a:rPr>
              <a:t> &amp; Innovation. Als Passauer Alumni berät er Banken mit den Schwerpunkten Zahlungsverkehr, </a:t>
            </a:r>
            <a:r>
              <a:rPr lang="de-DE" dirty="0" err="1" smtClean="0">
                <a:effectLst/>
              </a:rPr>
              <a:t>FinTech</a:t>
            </a:r>
            <a:r>
              <a:rPr lang="de-DE" dirty="0" smtClean="0">
                <a:effectLst/>
              </a:rPr>
              <a:t> und </a:t>
            </a:r>
            <a:r>
              <a:rPr lang="de-DE" dirty="0" err="1" smtClean="0">
                <a:effectLst/>
              </a:rPr>
              <a:t>Blockchain</a:t>
            </a:r>
            <a:r>
              <a:rPr lang="de-DE" dirty="0" smtClean="0">
                <a:effectLst/>
              </a:rPr>
              <a:t>. Jan ist KPMG </a:t>
            </a:r>
            <a:r>
              <a:rPr lang="de-DE" dirty="0" err="1" smtClean="0">
                <a:effectLst/>
              </a:rPr>
              <a:t>Blockchain</a:t>
            </a:r>
            <a:r>
              <a:rPr lang="de-DE" dirty="0" smtClean="0">
                <a:effectLst/>
              </a:rPr>
              <a:t> Content Lead Banking in Deutschland und aktives Mitglied im KPMG Hochschulteam der Universität Passau.</a:t>
            </a:r>
          </a:p>
          <a:p>
            <a:r>
              <a:rPr lang="de-DE" b="1" dirty="0" smtClean="0">
                <a:effectLst/>
              </a:rPr>
              <a:t> </a:t>
            </a:r>
            <a:endParaRPr lang="de-DE" dirty="0" smtClean="0">
              <a:effectLst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FEAF48-4BF9-47E7-84B6-4119D0C36E85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http://www.retailwiseusa.com/wp-content/uploads/2014/04/What-Customers-Want-May-Inhibit-Innovation.jpg</a:t>
            </a:r>
          </a:p>
          <a:p>
            <a:endParaRPr lang="en-US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FEAF48-4BF9-47E7-84B6-4119D0C36E85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15617" y="4900861"/>
            <a:ext cx="6336703" cy="576263"/>
          </a:xfrm>
        </p:spPr>
        <p:txBody>
          <a:bodyPr/>
          <a:lstStyle>
            <a:lvl1pPr>
              <a:buNone/>
              <a:defRPr lang="de-DE" sz="1600" b="1" kern="1200" noProof="0" dirty="0" smtClean="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noProof="0" dirty="0" smtClean="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dirty="0" smtClean="0"/>
              <a:t>Referent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8039" y="3707341"/>
            <a:ext cx="6334281" cy="719138"/>
          </a:xfrm>
        </p:spPr>
        <p:txBody>
          <a:bodyPr/>
          <a:lstStyle>
            <a:lvl1pPr>
              <a:buNone/>
              <a:defRPr lang="de-DE" sz="1600" b="1" kern="1200" noProof="0" dirty="0" smtClean="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1430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SzPct val="70000"/>
              <a:tabLst>
                <a:tab pos="1523847" algn="l"/>
              </a:tabLst>
              <a:defRPr/>
            </a:pPr>
            <a:r>
              <a:rPr lang="de-DE" dirty="0" smtClean="0"/>
              <a:t>Wann und wo</a:t>
            </a:r>
            <a:endParaRPr lang="de-DE" dirty="0"/>
          </a:p>
        </p:txBody>
      </p:sp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>
            <a:off x="1116013" y="1624014"/>
            <a:ext cx="746589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de-DE" sz="1600" b="0" cap="small" baseline="0" dirty="0" smtClean="0">
                <a:solidFill>
                  <a:srgbClr val="808080"/>
                </a:solidFill>
                <a:ea typeface="ＭＳ Ｐゴシック" pitchFamily="34" charset="-128"/>
              </a:rPr>
              <a:t>Fakultät für Wirtschaftswissenschaften</a:t>
            </a:r>
          </a:p>
          <a:p>
            <a:pPr eaLnBrk="0" hangingPunct="0">
              <a:defRPr/>
            </a:pPr>
            <a:r>
              <a:rPr lang="de-DE" sz="1600" b="0" cap="small" baseline="0" dirty="0" smtClean="0">
                <a:solidFill>
                  <a:srgbClr val="808080"/>
                </a:solidFill>
                <a:ea typeface="ＭＳ Ｐゴシック" pitchFamily="34" charset="-128"/>
              </a:rPr>
              <a:t>Lehrstuhl für Organisation, Technologiemanagement und </a:t>
            </a:r>
            <a:r>
              <a:rPr lang="de-DE" sz="1600" b="0" cap="small" baseline="0" dirty="0" err="1" smtClean="0">
                <a:solidFill>
                  <a:srgbClr val="808080"/>
                </a:solidFill>
                <a:ea typeface="ＭＳ Ｐゴシック" pitchFamily="34" charset="-128"/>
              </a:rPr>
              <a:t>Entrepreneurship</a:t>
            </a:r>
            <a:endParaRPr lang="de-DE" sz="1600" b="0" cap="small" baseline="0" dirty="0">
              <a:solidFill>
                <a:srgbClr val="808080"/>
              </a:solidFill>
              <a:ea typeface="ＭＳ Ｐゴシック" pitchFamily="34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7601" y="2362200"/>
            <a:ext cx="8062913" cy="698500"/>
          </a:xfrm>
        </p:spPr>
        <p:txBody>
          <a:bodyPr anchor="ctr"/>
          <a:lstStyle>
            <a:lvl1pPr>
              <a:defRPr sz="2000">
                <a:solidFill>
                  <a:srgbClr val="E7790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200400"/>
            <a:ext cx="6336307" cy="516632"/>
          </a:xfrm>
        </p:spPr>
        <p:txBody>
          <a:bodyPr/>
          <a:lstStyle>
            <a:lvl1pPr marL="0" indent="0">
              <a:buFont typeface="Wingdings" pitchFamily="2" charset="2"/>
              <a:buNone/>
              <a:tabLst>
                <a:tab pos="1523847" algn="l"/>
              </a:tabLst>
              <a:defRPr b="1">
                <a:solidFill>
                  <a:srgbClr val="808080"/>
                </a:solidFill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2493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819" y="17328"/>
            <a:ext cx="2920181" cy="88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884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D5169-834B-44C6-9F4C-F2B8FD3F5B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8727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A0D61-532B-4B93-8673-5AD0D79687A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7601" y="2362200"/>
            <a:ext cx="8062913" cy="698500"/>
          </a:xfrm>
        </p:spPr>
        <p:txBody>
          <a:bodyPr anchor="ctr"/>
          <a:lstStyle>
            <a:lvl1pPr>
              <a:defRPr sz="2000">
                <a:solidFill>
                  <a:srgbClr val="E7790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200400"/>
            <a:ext cx="6336307" cy="516632"/>
          </a:xfrm>
        </p:spPr>
        <p:txBody>
          <a:bodyPr/>
          <a:lstStyle>
            <a:lvl1pPr marL="0" indent="0">
              <a:buFont typeface="Wingdings" pitchFamily="2" charset="2"/>
              <a:buNone/>
              <a:tabLst>
                <a:tab pos="1523847" algn="l"/>
              </a:tabLst>
              <a:defRPr b="1">
                <a:solidFill>
                  <a:srgbClr val="808080"/>
                </a:solidFill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398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7950" y="1557339"/>
            <a:ext cx="4428000" cy="499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08050" y="1557339"/>
            <a:ext cx="4428000" cy="499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037AD-63B1-4A7B-AE10-38AD59B6D6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5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4797-4D52-4175-85B5-D60988CA09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06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3040E-E7E5-4755-9B30-6669B0C3BA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75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52567" y="6619975"/>
            <a:ext cx="25808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 b="0">
                <a:solidFill>
                  <a:srgbClr val="808080"/>
                </a:solidFill>
                <a:latin typeface="+mj-lt"/>
                <a:ea typeface="ＭＳ Ｐゴシック" pitchFamily="34" charset="-128"/>
              </a:defRPr>
            </a:lvl1pPr>
          </a:lstStyle>
          <a:p>
            <a:pPr>
              <a:defRPr/>
            </a:pPr>
            <a:fld id="{A710F02C-D2ED-4EFD-A756-DA3E4A43AA7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540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6482-284E-4642-BF78-E9AD7F73301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755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65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32269" y="100403"/>
            <a:ext cx="2327565" cy="66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1" y="950913"/>
            <a:ext cx="8928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1" y="1557339"/>
            <a:ext cx="8928100" cy="499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52567" y="6619975"/>
            <a:ext cx="25808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 b="0">
                <a:solidFill>
                  <a:srgbClr val="808080"/>
                </a:solidFill>
                <a:latin typeface="+mj-lt"/>
                <a:ea typeface="ＭＳ Ｐゴシック" pitchFamily="34" charset="-128"/>
              </a:defRPr>
            </a:lvl1pPr>
          </a:lstStyle>
          <a:p>
            <a:pPr>
              <a:defRPr/>
            </a:pPr>
            <a:fld id="{A710F02C-D2ED-4EFD-A756-DA3E4A43AA7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107951" y="836712"/>
            <a:ext cx="8928100" cy="0"/>
          </a:xfrm>
          <a:prstGeom prst="line">
            <a:avLst/>
          </a:prstGeom>
          <a:solidFill>
            <a:srgbClr val="C0C0C0"/>
          </a:solidFill>
          <a:ln w="19050" cap="flat" cmpd="sng" algn="ctr">
            <a:solidFill>
              <a:srgbClr val="FA860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uppieren 31"/>
          <p:cNvGrpSpPr/>
          <p:nvPr/>
        </p:nvGrpSpPr>
        <p:grpSpPr>
          <a:xfrm>
            <a:off x="107951" y="121876"/>
            <a:ext cx="8928100" cy="621829"/>
            <a:chOff x="107950" y="132611"/>
            <a:chExt cx="8928100" cy="621829"/>
          </a:xfrm>
        </p:grpSpPr>
        <p:sp>
          <p:nvSpPr>
            <p:cNvPr id="1044" name="Rectangle 20"/>
            <p:cNvSpPr>
              <a:spLocks noChangeArrowheads="1"/>
            </p:cNvSpPr>
            <p:nvPr userDrawn="1"/>
          </p:nvSpPr>
          <p:spPr bwMode="auto">
            <a:xfrm>
              <a:off x="107950" y="132611"/>
              <a:ext cx="2880000" cy="621829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 userDrawn="1"/>
          </p:nvSpPr>
          <p:spPr bwMode="auto">
            <a:xfrm>
              <a:off x="6156050" y="132611"/>
              <a:ext cx="2880000" cy="621829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 userDrawn="1"/>
          </p:nvSpPr>
          <p:spPr bwMode="auto">
            <a:xfrm>
              <a:off x="3132000" y="132611"/>
              <a:ext cx="2880000" cy="621829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3131840" y="188640"/>
            <a:ext cx="2880320" cy="503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14216" eaLnBrk="0" hangingPunct="0">
              <a:lnSpc>
                <a:spcPct val="95000"/>
              </a:lnSpc>
              <a:defRPr/>
            </a:pPr>
            <a:r>
              <a:rPr lang="de-DE" sz="1100" dirty="0" smtClean="0">
                <a:solidFill>
                  <a:srgbClr val="808080"/>
                </a:solidFill>
              </a:rPr>
              <a:t>Technology </a:t>
            </a:r>
            <a:r>
              <a:rPr lang="de-DE" sz="1100" dirty="0" err="1" smtClean="0">
                <a:solidFill>
                  <a:srgbClr val="808080"/>
                </a:solidFill>
              </a:rPr>
              <a:t>and</a:t>
            </a:r>
            <a:r>
              <a:rPr lang="de-DE" sz="1100" dirty="0" smtClean="0">
                <a:solidFill>
                  <a:srgbClr val="808080"/>
                </a:solidFill>
              </a:rPr>
              <a:t> Innovation Management</a:t>
            </a:r>
            <a:endParaRPr lang="de-DE" sz="1100" dirty="0">
              <a:solidFill>
                <a:srgbClr val="808080"/>
              </a:solidFill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107951" y="6561138"/>
            <a:ext cx="8928100" cy="0"/>
          </a:xfrm>
          <a:prstGeom prst="line">
            <a:avLst/>
          </a:prstGeom>
          <a:solidFill>
            <a:srgbClr val="C0C0C0"/>
          </a:solidFill>
          <a:ln w="19050" cap="flat" cmpd="sng" algn="ctr">
            <a:solidFill>
              <a:srgbClr val="FA860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3132001" y="6561138"/>
            <a:ext cx="3300268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14216" eaLnBrk="0" hangingPunct="0">
              <a:lnSpc>
                <a:spcPct val="95000"/>
              </a:lnSpc>
              <a:defRPr/>
            </a:pPr>
            <a:r>
              <a:rPr lang="de-DE" sz="900" dirty="0" err="1" smtClean="0">
                <a:solidFill>
                  <a:srgbClr val="808080"/>
                </a:solidFill>
              </a:rPr>
              <a:t>Lecture</a:t>
            </a:r>
            <a:r>
              <a:rPr lang="de-DE" sz="900" dirty="0" smtClean="0">
                <a:solidFill>
                  <a:srgbClr val="808080"/>
                </a:solidFill>
              </a:rPr>
              <a:t> 10: </a:t>
            </a:r>
            <a:r>
              <a:rPr lang="de-DE" sz="900" dirty="0" err="1" smtClean="0">
                <a:solidFill>
                  <a:srgbClr val="808080"/>
                </a:solidFill>
              </a:rPr>
              <a:t>Profiting</a:t>
            </a:r>
            <a:r>
              <a:rPr lang="de-DE" sz="900" dirty="0" smtClean="0">
                <a:solidFill>
                  <a:srgbClr val="808080"/>
                </a:solidFill>
              </a:rPr>
              <a:t> </a:t>
            </a:r>
            <a:r>
              <a:rPr lang="de-DE" sz="900" dirty="0" err="1" smtClean="0">
                <a:solidFill>
                  <a:srgbClr val="808080"/>
                </a:solidFill>
              </a:rPr>
              <a:t>from</a:t>
            </a:r>
            <a:r>
              <a:rPr lang="de-DE" sz="900" dirty="0" smtClean="0">
                <a:solidFill>
                  <a:srgbClr val="808080"/>
                </a:solidFill>
              </a:rPr>
              <a:t> </a:t>
            </a:r>
            <a:r>
              <a:rPr lang="de-DE" sz="900" dirty="0" err="1" smtClean="0">
                <a:solidFill>
                  <a:srgbClr val="808080"/>
                </a:solidFill>
              </a:rPr>
              <a:t>Innovations</a:t>
            </a:r>
            <a:endParaRPr lang="de-DE" sz="900" dirty="0">
              <a:solidFill>
                <a:srgbClr val="808080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07951" y="6560996"/>
            <a:ext cx="3023890" cy="297004"/>
          </a:xfrm>
          <a:prstGeom prst="rect">
            <a:avLst/>
          </a:prstGeom>
        </p:spPr>
        <p:txBody>
          <a:bodyPr wrap="square" lIns="0" tIns="45716" rIns="91431" bIns="45716" anchor="ctr">
            <a:noAutofit/>
          </a:bodyPr>
          <a:lstStyle/>
          <a:p>
            <a:pPr eaLnBrk="0" hangingPunct="0">
              <a:lnSpc>
                <a:spcPct val="95000"/>
              </a:lnSpc>
              <a:defRPr/>
            </a:pPr>
            <a:endParaRPr lang="de-DE" sz="1000" dirty="0">
              <a:solidFill>
                <a:srgbClr val="808080"/>
              </a:solidFill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118244" y="6565107"/>
            <a:ext cx="781348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lnSpc>
                <a:spcPct val="95000"/>
              </a:lnSpc>
              <a:defRPr/>
            </a:pPr>
            <a:endParaRPr lang="de-DE" sz="900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18" name="Rectangle 20"/>
          <p:cNvSpPr>
            <a:spLocks noChangeArrowheads="1"/>
          </p:cNvSpPr>
          <p:nvPr userDrawn="1"/>
        </p:nvSpPr>
        <p:spPr bwMode="auto">
          <a:xfrm>
            <a:off x="107950" y="121875"/>
            <a:ext cx="2880000" cy="621829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square" lIns="36000" tIns="36000" rIns="36000" bIns="36000" anchor="ctr"/>
          <a:lstStyle/>
          <a:p>
            <a:pPr marL="0" marR="0" lvl="0" indent="0" algn="l" defTabSz="914400" rtl="0" eaLnBrk="0" fontAlgn="auto" latinLnBrk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75" b="0" i="0" u="none" strike="noStrike" kern="1200" cap="small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Lehrstuhl für Organisation, Technologiemanagement und </a:t>
            </a:r>
            <a:r>
              <a:rPr kumimoji="0" lang="de-DE" sz="975" b="0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Entrepreneurship</a:t>
            </a:r>
            <a:endParaRPr kumimoji="0" lang="de-DE" sz="975" b="0" i="0" u="none" strike="noStrike" kern="1200" cap="small" spc="0" normalizeH="0" baseline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700" b="0" i="0" u="none" strike="noStrike" kern="1200" cap="small" spc="0" normalizeH="0" baseline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8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Prof. Dr. Carolin Häussler</a:t>
            </a:r>
            <a:endParaRPr kumimoji="0" lang="de-DE" sz="98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665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MS PGothic" pitchFamily="34" charset="-128"/>
          <a:cs typeface="ＭＳ Ｐゴシック" pitchFamily="-106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pitchFamily="-106" charset="-128"/>
        </a:defRPr>
      </a:lvl5pPr>
      <a:lvl6pPr marL="457155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308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463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617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193655" indent="-193655" algn="l" rtl="0" eaLnBrk="1" fontAlgn="base" hangingPunct="1">
        <a:spcBef>
          <a:spcPct val="0"/>
        </a:spcBef>
        <a:spcAft>
          <a:spcPts val="1000"/>
        </a:spcAft>
        <a:buClr>
          <a:schemeClr val="tx1"/>
        </a:buClr>
        <a:buSzPct val="70000"/>
        <a:buFont typeface="Wingdings" pitchFamily="2" charset="2"/>
        <a:buChar char="§"/>
        <a:tabLst>
          <a:tab pos="792084" algn="l"/>
          <a:tab pos="1584166" algn="l"/>
          <a:tab pos="3044520" algn="l"/>
          <a:tab pos="4215979" algn="l"/>
          <a:tab pos="5608077" algn="l"/>
        </a:tabLst>
        <a:defRPr sz="1600">
          <a:solidFill>
            <a:srgbClr val="000000"/>
          </a:solidFill>
          <a:latin typeface="+mn-lt"/>
          <a:ea typeface="MS PGothic" pitchFamily="34" charset="-128"/>
          <a:cs typeface="ＭＳ Ｐゴシック" pitchFamily="-106" charset="-128"/>
        </a:defRPr>
      </a:lvl1pPr>
      <a:lvl2pPr marL="566682" indent="-182544" algn="l" rtl="0" eaLnBrk="1" fontAlgn="base" hangingPunct="1">
        <a:spcBef>
          <a:spcPct val="0"/>
        </a:spcBef>
        <a:spcAft>
          <a:spcPts val="1000"/>
        </a:spcAft>
        <a:buClr>
          <a:schemeClr val="tx1"/>
        </a:buClr>
        <a:buChar char="•"/>
        <a:tabLst>
          <a:tab pos="792084" algn="l"/>
          <a:tab pos="1584166" algn="l"/>
          <a:tab pos="3044520" algn="l"/>
          <a:tab pos="4215979" algn="l"/>
          <a:tab pos="5608077" algn="l"/>
        </a:tabLst>
        <a:defRPr sz="1500">
          <a:solidFill>
            <a:srgbClr val="000000"/>
          </a:solidFill>
          <a:latin typeface="+mn-lt"/>
          <a:ea typeface="MS PGothic" pitchFamily="34" charset="-128"/>
        </a:defRPr>
      </a:lvl2pPr>
      <a:lvl3pPr marL="920658" indent="-128575" algn="l" rtl="0" eaLnBrk="1" fontAlgn="base" hangingPunct="1">
        <a:spcBef>
          <a:spcPct val="0"/>
        </a:spcBef>
        <a:spcAft>
          <a:spcPts val="1000"/>
        </a:spcAft>
        <a:buClr>
          <a:schemeClr val="tx1"/>
        </a:buClr>
        <a:buChar char="-"/>
        <a:tabLst>
          <a:tab pos="792084" algn="l"/>
          <a:tab pos="1584166" algn="l"/>
          <a:tab pos="3044520" algn="l"/>
          <a:tab pos="4215979" algn="l"/>
          <a:tab pos="5608077" algn="l"/>
        </a:tabLst>
        <a:defRPr sz="1500">
          <a:solidFill>
            <a:srgbClr val="000000"/>
          </a:solidFill>
          <a:latin typeface="+mn-lt"/>
          <a:ea typeface="MS PGothic" pitchFamily="34" charset="-128"/>
        </a:defRPr>
      </a:lvl3pPr>
      <a:lvl4pPr marL="1303207" indent="-192069" algn="l" rtl="0" eaLnBrk="1" fontAlgn="base" hangingPunct="1">
        <a:spcBef>
          <a:spcPct val="0"/>
        </a:spcBef>
        <a:spcAft>
          <a:spcPts val="1000"/>
        </a:spcAft>
        <a:buClr>
          <a:schemeClr val="tx1"/>
        </a:buClr>
        <a:buChar char="-"/>
        <a:tabLst>
          <a:tab pos="792084" algn="l"/>
          <a:tab pos="1584166" algn="l"/>
          <a:tab pos="3044520" algn="l"/>
          <a:tab pos="4215979" algn="l"/>
          <a:tab pos="5608077" algn="l"/>
        </a:tabLst>
        <a:defRPr sz="1500">
          <a:solidFill>
            <a:srgbClr val="000000"/>
          </a:solidFill>
          <a:latin typeface="+mn-lt"/>
          <a:ea typeface="MS PGothic" pitchFamily="34" charset="-128"/>
        </a:defRPr>
      </a:lvl4pPr>
      <a:lvl5pPr marL="1807982" indent="-223815" algn="l" rtl="0" eaLnBrk="1" fontAlgn="base" hangingPunct="1">
        <a:spcBef>
          <a:spcPct val="0"/>
        </a:spcBef>
        <a:spcAft>
          <a:spcPts val="1000"/>
        </a:spcAft>
        <a:buClr>
          <a:schemeClr val="tx1"/>
        </a:buClr>
        <a:buChar char="-"/>
        <a:tabLst>
          <a:tab pos="792084" algn="l"/>
          <a:tab pos="1584166" algn="l"/>
          <a:tab pos="3044520" algn="l"/>
          <a:tab pos="4215979" algn="l"/>
          <a:tab pos="5608077" algn="l"/>
        </a:tabLst>
        <a:defRPr sz="1500">
          <a:solidFill>
            <a:srgbClr val="000000"/>
          </a:solidFill>
          <a:latin typeface="+mn-lt"/>
          <a:ea typeface="MS PGothic" pitchFamily="34" charset="-128"/>
        </a:defRPr>
      </a:lvl5pPr>
      <a:lvl6pPr marL="2265137" indent="-223815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084" algn="l"/>
          <a:tab pos="1584166" algn="l"/>
          <a:tab pos="3044520" algn="l"/>
          <a:tab pos="4215979" algn="l"/>
          <a:tab pos="5608077" algn="l"/>
        </a:tabLst>
        <a:defRPr sz="1600">
          <a:solidFill>
            <a:srgbClr val="000000"/>
          </a:solidFill>
          <a:latin typeface="+mn-lt"/>
          <a:ea typeface="+mn-ea"/>
        </a:defRPr>
      </a:lvl6pPr>
      <a:lvl7pPr marL="2722290" indent="-223815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084" algn="l"/>
          <a:tab pos="1584166" algn="l"/>
          <a:tab pos="3044520" algn="l"/>
          <a:tab pos="4215979" algn="l"/>
          <a:tab pos="5608077" algn="l"/>
        </a:tabLst>
        <a:defRPr sz="1600">
          <a:solidFill>
            <a:srgbClr val="000000"/>
          </a:solidFill>
          <a:latin typeface="+mn-lt"/>
          <a:ea typeface="+mn-ea"/>
        </a:defRPr>
      </a:lvl7pPr>
      <a:lvl8pPr marL="3179445" indent="-223815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084" algn="l"/>
          <a:tab pos="1584166" algn="l"/>
          <a:tab pos="3044520" algn="l"/>
          <a:tab pos="4215979" algn="l"/>
          <a:tab pos="5608077" algn="l"/>
        </a:tabLst>
        <a:defRPr sz="1600">
          <a:solidFill>
            <a:srgbClr val="000000"/>
          </a:solidFill>
          <a:latin typeface="+mn-lt"/>
          <a:ea typeface="+mn-ea"/>
        </a:defRPr>
      </a:lvl8pPr>
      <a:lvl9pPr marL="3636600" indent="-223815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084" algn="l"/>
          <a:tab pos="1584166" algn="l"/>
          <a:tab pos="3044520" algn="l"/>
          <a:tab pos="4215979" algn="l"/>
          <a:tab pos="5608077" algn="l"/>
        </a:tabLst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8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5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950" y="764704"/>
            <a:ext cx="8928100" cy="533400"/>
          </a:xfrm>
        </p:spPr>
        <p:txBody>
          <a:bodyPr/>
          <a:lstStyle/>
          <a:p>
            <a:r>
              <a:rPr lang="de-DE" sz="1800" dirty="0"/>
              <a:t>Agenda Winter Term </a:t>
            </a:r>
            <a:r>
              <a:rPr lang="de-DE" sz="1800" dirty="0" smtClean="0"/>
              <a:t>2016/17 </a:t>
            </a:r>
            <a:r>
              <a:rPr lang="de-DE" sz="1400" dirty="0"/>
              <a:t>(</a:t>
            </a:r>
            <a:r>
              <a:rPr lang="de-DE" sz="1400" dirty="0" err="1"/>
              <a:t>Stay</a:t>
            </a:r>
            <a:r>
              <a:rPr lang="de-DE" sz="1400" dirty="0"/>
              <a:t> </a:t>
            </a:r>
            <a:r>
              <a:rPr lang="de-DE" sz="1400" dirty="0" err="1"/>
              <a:t>tuned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 smtClean="0"/>
              <a:t>changes</a:t>
            </a:r>
            <a:r>
              <a:rPr lang="de-DE" sz="1400" dirty="0" smtClean="0"/>
              <a:t> | Check </a:t>
            </a:r>
            <a:r>
              <a:rPr lang="de-DE" sz="1400" dirty="0" err="1" smtClean="0"/>
              <a:t>data</a:t>
            </a:r>
            <a:r>
              <a:rPr lang="de-DE" sz="1400" dirty="0" smtClean="0"/>
              <a:t> </a:t>
            </a:r>
            <a:r>
              <a:rPr lang="de-DE" sz="1400" dirty="0" err="1" smtClean="0"/>
              <a:t>and</a:t>
            </a:r>
            <a:r>
              <a:rPr lang="de-DE" sz="1400" dirty="0" smtClean="0"/>
              <a:t> </a:t>
            </a:r>
            <a:r>
              <a:rPr lang="de-DE" sz="1400" dirty="0" err="1" smtClean="0"/>
              <a:t>room</a:t>
            </a:r>
            <a:r>
              <a:rPr lang="de-DE" sz="1400" dirty="0" smtClean="0"/>
              <a:t> </a:t>
            </a:r>
            <a:r>
              <a:rPr lang="de-DE" sz="1400" dirty="0" err="1" smtClean="0"/>
              <a:t>carefully</a:t>
            </a:r>
            <a:r>
              <a:rPr lang="de-DE" sz="1400" dirty="0" smtClean="0"/>
              <a:t>)</a:t>
            </a:r>
            <a:endParaRPr lang="de-DE" sz="14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079648"/>
              </p:ext>
            </p:extLst>
          </p:nvPr>
        </p:nvGraphicFramePr>
        <p:xfrm>
          <a:off x="107504" y="1354076"/>
          <a:ext cx="8893623" cy="539853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70810"/>
                <a:gridCol w="1012682"/>
                <a:gridCol w="5501284"/>
                <a:gridCol w="1908847"/>
              </a:tblGrid>
              <a:tr h="236396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#</a:t>
                      </a:r>
                      <a:endParaRPr lang="de-DE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Date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err="1" smtClean="0"/>
                        <a:t>Lecture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Topic</a:t>
                      </a:r>
                      <a:endParaRPr lang="de-DE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462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01</a:t>
                      </a:r>
                    </a:p>
                  </a:txBody>
                  <a:tcPr marL="36000" marR="36000" marT="18000" marB="180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18/10/16</a:t>
                      </a:r>
                    </a:p>
                  </a:txBody>
                  <a:tcPr marL="36000" marR="36000" marT="18000" marB="18000" anchorCtr="1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VL 1: Innovation 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and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Technology Management: The Challenge 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and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this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Class</a:t>
                      </a:r>
                    </a:p>
                  </a:txBody>
                  <a:tcPr marL="36000" marR="36000" marT="18000" marB="1800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  <a:defRPr/>
                      </a:pPr>
                      <a:r>
                        <a:rPr lang="de-DE" sz="1200" b="1" dirty="0" err="1" smtClean="0"/>
                        <a:t>Concepts</a:t>
                      </a:r>
                      <a:r>
                        <a:rPr lang="de-DE" sz="1200" b="1" dirty="0" smtClean="0"/>
                        <a:t> </a:t>
                      </a:r>
                      <a:r>
                        <a:rPr lang="de-DE" sz="1200" b="1" dirty="0" err="1" smtClean="0"/>
                        <a:t>and</a:t>
                      </a:r>
                      <a:r>
                        <a:rPr lang="de-DE" sz="1200" b="1" dirty="0" smtClean="0"/>
                        <a:t/>
                      </a:r>
                      <a:br>
                        <a:rPr lang="de-DE" sz="1200" b="1" dirty="0" smtClean="0"/>
                      </a:br>
                      <a:r>
                        <a:rPr lang="de-DE" sz="1200" b="1" dirty="0" err="1" smtClean="0"/>
                        <a:t>Systematization</a:t>
                      </a:r>
                      <a:endParaRPr lang="de-DE" sz="1200" b="1" dirty="0" smtClean="0"/>
                    </a:p>
                  </a:txBody>
                  <a:tcPr marL="36000" marR="36000" marT="18000" marB="1800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2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02</a:t>
                      </a:r>
                    </a:p>
                  </a:txBody>
                  <a:tcPr marL="36000" marR="36000" marT="18000" marB="180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25/10/16</a:t>
                      </a:r>
                    </a:p>
                  </a:txBody>
                  <a:tcPr marL="36000" marR="36000" marT="18000" marB="18000" anchorCtr="1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VL 2: Innovation: Key 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Concepts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and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Types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of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Innovations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36000" marR="36000" marT="18000" marB="18000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36000" marR="36000" marT="18000" marB="18000" horzOverflow="overflow">
                    <a:solidFill>
                      <a:schemeClr val="bg1"/>
                    </a:solidFill>
                  </a:tcPr>
                </a:tc>
              </a:tr>
              <a:tr h="3063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03</a:t>
                      </a:r>
                    </a:p>
                  </a:txBody>
                  <a:tcPr marL="36000" marR="36000" marT="18000" marB="180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01/11/16</a:t>
                      </a:r>
                    </a:p>
                  </a:txBody>
                  <a:tcPr marL="36000" marR="36000" marT="18000" marB="18000" anchorCtr="1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All Saints‘ Day (</a:t>
                      </a:r>
                      <a:r>
                        <a:rPr kumimoji="0" lang="de-DE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no</a:t>
                      </a: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 </a:t>
                      </a:r>
                      <a:r>
                        <a:rPr kumimoji="0" lang="de-DE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class</a:t>
                      </a: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)</a:t>
                      </a:r>
                    </a:p>
                  </a:txBody>
                  <a:tcPr marL="36000" marR="36000" marT="18000" marB="18000" horzOverflow="overflow"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/>
                        <a:t>Innovation </a:t>
                      </a:r>
                      <a:r>
                        <a:rPr lang="de-DE" sz="1200" b="1" dirty="0" err="1" smtClean="0"/>
                        <a:t>Strategy</a:t>
                      </a:r>
                      <a:r>
                        <a:rPr lang="de-DE" sz="1200" b="1" dirty="0" smtClean="0"/>
                        <a:t> </a:t>
                      </a:r>
                      <a:r>
                        <a:rPr lang="de-DE" sz="1200" b="1" dirty="0" err="1" smtClean="0"/>
                        <a:t>and</a:t>
                      </a:r>
                      <a:r>
                        <a:rPr lang="de-DE" sz="1200" b="1" dirty="0" smtClean="0"/>
                        <a:t> Analysis Tools</a:t>
                      </a:r>
                    </a:p>
                  </a:txBody>
                  <a:tcPr marL="36000" marR="36000" marT="18000" marB="18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63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04</a:t>
                      </a:r>
                    </a:p>
                  </a:txBody>
                  <a:tcPr marL="36000" marR="36000" marT="18000" marB="180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08/11/16</a:t>
                      </a:r>
                    </a:p>
                  </a:txBody>
                  <a:tcPr marL="36000" marR="36000" marT="18000" marB="18000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  <a:defRPr/>
                      </a:pP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VL 3: Innovation </a:t>
                      </a:r>
                      <a:r>
                        <a:rPr kumimoji="0" lang="de-DE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Strategy</a:t>
                      </a: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 </a:t>
                      </a:r>
                      <a:r>
                        <a:rPr kumimoji="0" lang="de-DE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and</a:t>
                      </a: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 Technology Portfolios </a:t>
                      </a:r>
                      <a:endParaRPr kumimoji="0" lang="de-DE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</a:txBody>
                  <a:tcPr marL="36000" marR="36000" marT="18000" marB="18000" horzOverflow="overflow">
                    <a:solidFill>
                      <a:schemeClr val="bg1"/>
                    </a:solidFill>
                  </a:tcPr>
                </a:tc>
              </a:tr>
              <a:tr h="3063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05</a:t>
                      </a:r>
                    </a:p>
                  </a:txBody>
                  <a:tcPr marL="36000" marR="36000" marT="18000" marB="180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15/11/16</a:t>
                      </a:r>
                    </a:p>
                  </a:txBody>
                  <a:tcPr marL="36000" marR="36000" marT="18000" marB="18000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  <a:defRPr/>
                      </a:pP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VL 4: Analysis Tools: </a:t>
                      </a:r>
                      <a:r>
                        <a:rPr kumimoji="0" lang="de-DE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Overview</a:t>
                      </a: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 </a:t>
                      </a:r>
                      <a:r>
                        <a:rPr kumimoji="0" lang="de-DE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and</a:t>
                      </a: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 </a:t>
                      </a:r>
                      <a:r>
                        <a:rPr kumimoji="0" lang="de-DE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Competition</a:t>
                      </a: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 Analysis</a:t>
                      </a:r>
                      <a:endParaRPr kumimoji="0" lang="de-DE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 smtClean="0"/>
                    </a:p>
                  </a:txBody>
                  <a:tcPr marL="36000" marR="36000" marT="18000" marB="18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9899"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 smtClean="0"/>
                        <a:t>06</a:t>
                      </a:r>
                      <a:endParaRPr lang="de-DE" sz="1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 smtClean="0"/>
                        <a:t>22/11/16</a:t>
                      </a:r>
                      <a:endParaRPr lang="de-DE" sz="12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VL 5: 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Paradigms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: „Open versus 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Closed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Innovation“ 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and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„User vs. 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Manufacturer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Innovation“ </a:t>
                      </a: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(TDU)</a:t>
                      </a:r>
                    </a:p>
                  </a:txBody>
                  <a:tcPr marL="68580" marR="68580" marT="0" marB="0" anchor="ctr"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  <a:defRPr/>
                      </a:pPr>
                      <a:r>
                        <a:rPr lang="de-DE" sz="1200" b="1" dirty="0" err="1" smtClean="0"/>
                        <a:t>Sources</a:t>
                      </a:r>
                      <a:r>
                        <a:rPr lang="de-DE" sz="1200" b="1" dirty="0" smtClean="0"/>
                        <a:t> </a:t>
                      </a:r>
                      <a:r>
                        <a:rPr lang="de-DE" sz="1200" b="1" dirty="0" err="1" smtClean="0"/>
                        <a:t>of</a:t>
                      </a:r>
                      <a:r>
                        <a:rPr lang="de-DE" sz="1200" b="1" dirty="0" smtClean="0"/>
                        <a:t> </a:t>
                      </a:r>
                      <a:br>
                        <a:rPr lang="de-DE" sz="1200" b="1" dirty="0" smtClean="0"/>
                      </a:br>
                      <a:r>
                        <a:rPr lang="de-DE" sz="1200" b="1" dirty="0" smtClean="0"/>
                        <a:t>Innovation</a:t>
                      </a:r>
                    </a:p>
                  </a:txBody>
                  <a:tcPr marL="36000" marR="36000" marT="18000" marB="18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2207"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 smtClean="0"/>
                        <a:t>07</a:t>
                      </a:r>
                      <a:endParaRPr lang="de-DE" sz="1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 smtClean="0"/>
                        <a:t>29/11/16</a:t>
                      </a:r>
                      <a:endParaRPr lang="de-DE" sz="1200" b="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3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VL 6: Lead Users </a:t>
                      </a:r>
                      <a:endParaRPr lang="de-DE" sz="12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462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08</a:t>
                      </a:r>
                    </a:p>
                  </a:txBody>
                  <a:tcPr marL="36000" marR="36000" marT="18000" marB="180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smtClean="0"/>
                        <a:t>08/12/16 </a:t>
                      </a:r>
                      <a:r>
                        <a:rPr lang="de-DE" sz="1200" b="0" dirty="0" smtClean="0">
                          <a:solidFill>
                            <a:srgbClr val="FF0000"/>
                          </a:solidFill>
                        </a:rPr>
                        <a:t>(!)</a:t>
                      </a:r>
                    </a:p>
                    <a:p>
                      <a:pPr marL="0" marR="0" indent="0" algn="ctr" defTabSz="9143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Instead</a:t>
                      </a:r>
                      <a:r>
                        <a:rPr lang="de-DE" sz="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6/12/16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effectLst/>
                        </a:rPr>
                        <a:t>“</a:t>
                      </a:r>
                      <a:r>
                        <a:rPr lang="de-DE" sz="1200" b="1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Collaboration</a:t>
                      </a:r>
                      <a:r>
                        <a:rPr lang="de-DE" sz="12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– The </a:t>
                      </a:r>
                      <a:r>
                        <a:rPr lang="de-DE" sz="12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Role</a:t>
                      </a:r>
                      <a:r>
                        <a:rPr lang="de-DE" sz="12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2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of</a:t>
                      </a:r>
                      <a:r>
                        <a:rPr lang="de-DE" sz="12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IP“ (</a:t>
                      </a:r>
                      <a:r>
                        <a:rPr lang="de-DE" sz="12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Dr. Bernhard </a:t>
                      </a:r>
                      <a:r>
                        <a:rPr lang="de-DE" sz="1200" b="1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Virnekäs</a:t>
                      </a:r>
                      <a:r>
                        <a:rPr lang="de-DE" sz="12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de-DE" sz="1200" b="1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Wallinger</a:t>
                      </a:r>
                      <a:r>
                        <a:rPr lang="de-DE" sz="12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Patentanwälte)</a:t>
                      </a:r>
                      <a:r>
                        <a:rPr lang="en-US" sz="1200" b="1" kern="1200" baseline="0" dirty="0" smtClean="0">
                          <a:effectLst/>
                        </a:rPr>
                        <a:t> – WIWI HS 8</a:t>
                      </a:r>
                      <a:endParaRPr lang="de-DE" sz="1200" b="1" dirty="0" smtClean="0"/>
                    </a:p>
                  </a:txBody>
                  <a:tcPr marL="68580" marR="68580" marT="0" marB="0" anchor="ctr"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36000" marR="36000" marT="18000" marB="18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3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  <a:defRPr/>
                      </a:pP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09</a:t>
                      </a:r>
                    </a:p>
                  </a:txBody>
                  <a:tcPr marL="36000" marR="36000" marT="18000" marB="180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13/12/16</a:t>
                      </a:r>
                    </a:p>
                  </a:txBody>
                  <a:tcPr marL="36000" marR="36000" marT="18000" marB="18000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  <a:defRPr/>
                      </a:pPr>
                      <a:r>
                        <a:rPr lang="de-DE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 7: </a:t>
                      </a: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Problem </a:t>
                      </a:r>
                      <a:r>
                        <a:rPr kumimoji="0" lang="de-DE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Solving</a:t>
                      </a: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 </a:t>
                      </a:r>
                      <a:r>
                        <a:rPr kumimoji="0" lang="de-DE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and</a:t>
                      </a: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 </a:t>
                      </a:r>
                      <a:r>
                        <a:rPr kumimoji="0" lang="de-DE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Crowdsourcing</a:t>
                      </a: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 </a:t>
                      </a:r>
                      <a:endParaRPr lang="de-DE" sz="12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36000" marR="36000" marT="18000" marB="18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  <a:defRPr/>
                      </a:pP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10</a:t>
                      </a:r>
                    </a:p>
                  </a:txBody>
                  <a:tcPr marL="36000" marR="36000" marT="18000" marB="180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  <a:defRPr/>
                      </a:pP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20/12/16</a:t>
                      </a:r>
                    </a:p>
                  </a:txBody>
                  <a:tcPr marL="36000" marR="36000" marT="18000" marB="18000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FinTech</a:t>
                      </a:r>
                      <a:r>
                        <a:rPr lang="de-DE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disrupts</a:t>
                      </a:r>
                      <a:r>
                        <a:rPr lang="de-DE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Banking. </a:t>
                      </a:r>
                      <a:r>
                        <a:rPr lang="de-DE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Blockchain</a:t>
                      </a:r>
                      <a:r>
                        <a:rPr lang="de-DE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disrupts</a:t>
                      </a:r>
                      <a:r>
                        <a:rPr lang="de-DE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FinTech</a:t>
                      </a:r>
                      <a:r>
                        <a:rPr lang="de-DE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?(S. </a:t>
                      </a:r>
                      <a:r>
                        <a:rPr lang="de-DE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Korshinowski</a:t>
                      </a:r>
                      <a:r>
                        <a:rPr lang="de-DE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J. Wichmann - KPMG)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err="1" smtClean="0"/>
                        <a:t>Organizing</a:t>
                      </a:r>
                      <a:r>
                        <a:rPr lang="de-DE" sz="1200" b="1" dirty="0" smtClean="0"/>
                        <a:t> Innovation </a:t>
                      </a:r>
                      <a:r>
                        <a:rPr lang="de-DE" sz="1200" b="1" dirty="0" err="1" smtClean="0"/>
                        <a:t>Processes</a:t>
                      </a:r>
                      <a:endParaRPr lang="de-DE" sz="1200" b="1" dirty="0" smtClean="0"/>
                    </a:p>
                  </a:txBody>
                  <a:tcPr marL="36000" marR="36000" marT="18000" marB="18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18000" marB="180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12/01/17 </a:t>
                      </a:r>
                      <a:r>
                        <a:rPr lang="de-DE" sz="1200" b="0" dirty="0" smtClean="0">
                          <a:solidFill>
                            <a:srgbClr val="FF0000"/>
                          </a:solidFill>
                        </a:rPr>
                        <a:t>(!)</a:t>
                      </a:r>
                    </a:p>
                    <a:p>
                      <a:pPr algn="ctr"/>
                      <a:r>
                        <a:rPr lang="de-DE" sz="800" b="0" dirty="0" err="1" smtClean="0">
                          <a:solidFill>
                            <a:srgbClr val="FF0000"/>
                          </a:solidFill>
                        </a:rPr>
                        <a:t>Instead</a:t>
                      </a:r>
                      <a:r>
                        <a:rPr lang="de-DE" sz="800" b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sz="800" b="0" dirty="0" err="1" smtClean="0">
                          <a:solidFill>
                            <a:srgbClr val="FF0000"/>
                          </a:solidFill>
                        </a:rPr>
                        <a:t>of</a:t>
                      </a:r>
                      <a:r>
                        <a:rPr lang="de-DE" sz="800" b="0" dirty="0" smtClean="0">
                          <a:solidFill>
                            <a:srgbClr val="FF0000"/>
                          </a:solidFill>
                        </a:rPr>
                        <a:t> 10/01/17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baseline="0" dirty="0" smtClean="0">
                          <a:effectLst/>
                        </a:rPr>
                        <a:t>“Strategy and Corporate Sustainability” (Dr. Jens </a:t>
                      </a:r>
                      <a:r>
                        <a:rPr lang="en-US" sz="1200" b="1" kern="1200" baseline="0" dirty="0" err="1" smtClean="0">
                          <a:effectLst/>
                        </a:rPr>
                        <a:t>Dinkel</a:t>
                      </a:r>
                      <a:r>
                        <a:rPr lang="en-US" sz="1200" b="1" kern="1200" baseline="0" dirty="0" smtClean="0">
                          <a:effectLst/>
                        </a:rPr>
                        <a:t>, VP Corporate Sustainability, Siemens AG) – WIWI HS 8</a:t>
                      </a:r>
                      <a:endParaRPr lang="de-DE" sz="1200" b="1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  <a:defRPr/>
                      </a:pPr>
                      <a:endParaRPr kumimoji="0" lang="de-DE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063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</a:p>
                  </a:txBody>
                  <a:tcPr marL="36000" marR="36000" marT="18000" marB="180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17/01/17</a:t>
                      </a:r>
                    </a:p>
                  </a:txBody>
                  <a:tcPr marL="36000" marR="36000" marT="18000" marB="18000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  <a:defRPr/>
                      </a:pPr>
                      <a:r>
                        <a:rPr lang="de-DE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TBA</a:t>
                      </a:r>
                      <a:endParaRPr lang="de-DE" sz="1200" b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 smtClean="0"/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L="36000" marR="36000" marT="18000" marB="180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24/01/17 </a:t>
                      </a:r>
                    </a:p>
                  </a:txBody>
                  <a:tcPr marL="36000" marR="36000" marT="18000" marB="18000" anchorCtr="1" horzOverflow="overflow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 8: Incentives and Roles in Innovation Processes</a:t>
                      </a:r>
                      <a:endParaRPr lang="de-DE" sz="12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T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462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  <a:defRPr/>
                      </a:pP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14</a:t>
                      </a:r>
                    </a:p>
                  </a:txBody>
                  <a:tcPr marL="36000" marR="36000" marT="18000" marB="180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  <a:defRPr/>
                      </a:pPr>
                      <a:r>
                        <a:rPr kumimoji="0" lang="de-D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31/01/17</a:t>
                      </a:r>
                    </a:p>
                  </a:txBody>
                  <a:tcPr marL="36000" marR="36000" marT="18000" marB="18000" anchorCtr="1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 9: </a:t>
                      </a:r>
                      <a:r>
                        <a:rPr lang="de-DE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Managing Internal Interfaces in Innovation </a:t>
                      </a:r>
                      <a:r>
                        <a:rPr lang="de-DE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Processes</a:t>
                      </a:r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063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marL="36000" marR="36000" marT="18000" marB="180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952500" algn="l"/>
                          <a:tab pos="1895475" algn="l"/>
                          <a:tab pos="2957513" algn="l"/>
                          <a:tab pos="4386263" algn="l"/>
                          <a:tab pos="5970588" algn="l"/>
                        </a:tabLst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07/02/17</a:t>
                      </a:r>
                    </a:p>
                  </a:txBody>
                  <a:tcPr marL="36000" marR="36000" marT="18000" marB="18000" anchorCtr="1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 10: </a:t>
                      </a:r>
                      <a:r>
                        <a:rPr lang="de-DE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Profiting</a:t>
                      </a:r>
                      <a:r>
                        <a:rPr lang="de-DE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de-DE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Innovation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err="1" smtClean="0"/>
                        <a:t>Rent</a:t>
                      </a:r>
                      <a:r>
                        <a:rPr lang="de-DE" sz="1200" b="1" dirty="0" smtClean="0"/>
                        <a:t> Generation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D5169-834B-44C6-9F4C-F2B8FD3F5BD1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46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http://media05.regionaut.meinbezirk.at/2013/01/28/3654780_web.jpg?135940100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60716">
            <a:off x="2516408" y="4721848"/>
            <a:ext cx="1979654" cy="166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23828" y="1052736"/>
            <a:ext cx="5832648" cy="30333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IP and Collaboration </a:t>
            </a:r>
          </a:p>
          <a:p>
            <a:pPr marL="0" indent="0" algn="ctr">
              <a:buNone/>
            </a:pP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400" i="1" dirty="0">
                <a:solidFill>
                  <a:schemeClr val="tx1"/>
                </a:solidFill>
              </a:rPr>
              <a:t>Bernhard </a:t>
            </a:r>
            <a:r>
              <a:rPr lang="en-US" sz="2400" i="1" dirty="0" err="1">
                <a:solidFill>
                  <a:schemeClr val="tx1"/>
                </a:solidFill>
              </a:rPr>
              <a:t>Virnekäs</a:t>
            </a:r>
            <a:r>
              <a:rPr lang="en-US" sz="2400" i="1" dirty="0">
                <a:solidFill>
                  <a:schemeClr val="tx1"/>
                </a:solidFill>
              </a:rPr>
              <a:t> | </a:t>
            </a:r>
            <a:r>
              <a:rPr lang="en-US" sz="2400" i="1" dirty="0" err="1">
                <a:solidFill>
                  <a:schemeClr val="tx1"/>
                </a:solidFill>
              </a:rPr>
              <a:t>Wallinger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Patentanwälte</a:t>
            </a:r>
            <a:endParaRPr lang="en-US" sz="2400" i="1" dirty="0">
              <a:solidFill>
                <a:schemeClr val="tx1"/>
              </a:solidFill>
            </a:endParaRPr>
          </a:p>
          <a:p>
            <a:pPr marL="2501400" lvl="1" algn="r">
              <a:lnSpc>
                <a:spcPct val="200000"/>
              </a:lnSpc>
              <a:buNone/>
            </a:pP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940152" y="5531946"/>
            <a:ext cx="2987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 smtClean="0">
                <a:solidFill>
                  <a:srgbClr val="FF0000"/>
                </a:solidFill>
              </a:rPr>
              <a:t>8.12.2016</a:t>
            </a:r>
          </a:p>
          <a:p>
            <a:pPr algn="r"/>
            <a:r>
              <a:rPr lang="de-DE" sz="2000" b="1" dirty="0" smtClean="0">
                <a:solidFill>
                  <a:srgbClr val="FF0000"/>
                </a:solidFill>
              </a:rPr>
              <a:t>10:15h-11:45h</a:t>
            </a:r>
          </a:p>
          <a:p>
            <a:pPr algn="r"/>
            <a:r>
              <a:rPr lang="de-DE" sz="2000" b="1" dirty="0" smtClean="0">
                <a:solidFill>
                  <a:srgbClr val="FF0000"/>
                </a:solidFill>
              </a:rPr>
              <a:t>HS 8 (WIWI)</a:t>
            </a:r>
          </a:p>
        </p:txBody>
      </p:sp>
      <p:pic>
        <p:nvPicPr>
          <p:cNvPr id="3074" name="Picture 2" descr="http://patentanwalt-gehrke.de/wp-content/themes/gehrke/images/pat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26" y="1052736"/>
            <a:ext cx="2888606" cy="527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74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836712"/>
            <a:ext cx="7416824" cy="35283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de-DE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FinTech</a:t>
            </a:r>
            <a:r>
              <a:rPr lang="de-DE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disrupts</a:t>
            </a:r>
            <a:r>
              <a:rPr lang="de-DE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Banking. </a:t>
            </a:r>
            <a:r>
              <a:rPr lang="de-D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DE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Blockchain</a:t>
            </a:r>
            <a:r>
              <a:rPr lang="de-D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disrupts</a:t>
            </a:r>
            <a:r>
              <a:rPr lang="de-DE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FinTech</a:t>
            </a:r>
            <a:r>
              <a:rPr lang="de-D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?“</a:t>
            </a:r>
            <a:endParaRPr lang="de-DE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17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700" kern="1200" dirty="0">
                <a:solidFill>
                  <a:schemeClr val="tx1"/>
                </a:solidFill>
              </a:rPr>
              <a:t> </a:t>
            </a:r>
            <a:r>
              <a:rPr lang="de-DE" sz="1700" b="1" dirty="0"/>
              <a:t>Sven </a:t>
            </a:r>
            <a:r>
              <a:rPr lang="de-DE" sz="1700" b="1" dirty="0" err="1"/>
              <a:t>Korschinowski</a:t>
            </a:r>
            <a:r>
              <a:rPr lang="de-DE" sz="1700" dirty="0"/>
              <a:t> </a:t>
            </a:r>
            <a:r>
              <a:rPr lang="de-DE" sz="1700" dirty="0" smtClean="0"/>
              <a:t> (Partner) und </a:t>
            </a:r>
            <a:r>
              <a:rPr lang="de-DE" sz="1700" b="1" dirty="0" smtClean="0"/>
              <a:t>Jan Wichmann</a:t>
            </a:r>
            <a:r>
              <a:rPr lang="de-DE" sz="1700" b="1" dirty="0"/>
              <a:t> </a:t>
            </a:r>
            <a:r>
              <a:rPr lang="de-DE" sz="1700" dirty="0" smtClean="0"/>
              <a:t>(Senior Consultant)</a:t>
            </a:r>
          </a:p>
          <a:p>
            <a:pPr marL="0" indent="0" algn="ctr">
              <a:buNone/>
            </a:pPr>
            <a:r>
              <a:rPr lang="de-DE" sz="1700" dirty="0" err="1" smtClean="0"/>
              <a:t>Payments</a:t>
            </a:r>
            <a:r>
              <a:rPr lang="de-DE" sz="1700" dirty="0" smtClean="0"/>
              <a:t>, </a:t>
            </a:r>
            <a:r>
              <a:rPr lang="de-DE" sz="1700" dirty="0" err="1" smtClean="0"/>
              <a:t>FinTech</a:t>
            </a:r>
            <a:r>
              <a:rPr lang="de-DE" sz="1700" dirty="0" smtClean="0"/>
              <a:t> &amp; Innovation  | KPMG</a:t>
            </a:r>
            <a:endParaRPr lang="en-GB" sz="17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472608" y="5273913"/>
            <a:ext cx="3635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 err="1" smtClean="0">
                <a:solidFill>
                  <a:srgbClr val="FF0000"/>
                </a:solidFill>
              </a:rPr>
              <a:t>Lecture</a:t>
            </a:r>
            <a:r>
              <a:rPr lang="de-DE" sz="2000" b="1" dirty="0" smtClean="0">
                <a:solidFill>
                  <a:srgbClr val="FF0000"/>
                </a:solidFill>
              </a:rPr>
              <a:t>: </a:t>
            </a:r>
            <a:r>
              <a:rPr lang="de-DE" sz="2000" b="1" dirty="0" smtClean="0">
                <a:solidFill>
                  <a:srgbClr val="FF0000"/>
                </a:solidFill>
              </a:rPr>
              <a:t>20.12.2016</a:t>
            </a:r>
            <a:endParaRPr lang="de-DE" sz="2000" b="1" dirty="0" smtClean="0">
              <a:solidFill>
                <a:srgbClr val="FF0000"/>
              </a:solidFill>
            </a:endParaRPr>
          </a:p>
          <a:p>
            <a:pPr algn="r"/>
            <a:r>
              <a:rPr lang="de-DE" sz="2000" b="1" dirty="0" smtClean="0">
                <a:solidFill>
                  <a:srgbClr val="FF0000"/>
                </a:solidFill>
              </a:rPr>
              <a:t>10:15h-11:45h</a:t>
            </a:r>
          </a:p>
          <a:p>
            <a:pPr algn="r"/>
            <a:r>
              <a:rPr lang="de-DE" sz="2000" b="1" dirty="0" smtClean="0">
                <a:solidFill>
                  <a:srgbClr val="FF0000"/>
                </a:solidFill>
              </a:rPr>
              <a:t>HS 6 (WIWI)</a:t>
            </a:r>
          </a:p>
          <a:p>
            <a:pPr algn="r"/>
            <a:r>
              <a:rPr lang="de-DE" sz="2000" b="1" dirty="0" err="1" smtClean="0">
                <a:solidFill>
                  <a:srgbClr val="FF0000"/>
                </a:solidFill>
              </a:rPr>
              <a:t>Exercise</a:t>
            </a:r>
            <a:r>
              <a:rPr lang="de-DE" sz="2000" b="1" dirty="0" smtClean="0">
                <a:solidFill>
                  <a:srgbClr val="FF0000"/>
                </a:solidFill>
              </a:rPr>
              <a:t> Class: </a:t>
            </a:r>
            <a:r>
              <a:rPr lang="de-DE" sz="2000" b="1" dirty="0" smtClean="0">
                <a:solidFill>
                  <a:srgbClr val="FF0000"/>
                </a:solidFill>
              </a:rPr>
              <a:t>21.12.2016</a:t>
            </a:r>
            <a:endParaRPr lang="de-DE" sz="2000" b="1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 descr="http://fintechist.com/wp-content/uploads/2016/03/shutterstock_3786347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88842"/>
            <a:ext cx="2700424" cy="197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3275856" y="4311689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o</a:t>
            </a:r>
            <a:r>
              <a:rPr lang="de-DE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    </a:t>
            </a:r>
            <a:r>
              <a:rPr lang="de-DE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Blockchain</a:t>
            </a:r>
            <a:r>
              <a:rPr lang="de-DE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und </a:t>
            </a:r>
            <a:r>
              <a:rPr lang="de-DE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FinTech</a:t>
            </a:r>
            <a:r>
              <a:rPr lang="de-DE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– Quo </a:t>
            </a:r>
            <a:r>
              <a:rPr lang="de-DE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Vadis</a:t>
            </a:r>
            <a:r>
              <a:rPr lang="de-DE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?</a:t>
            </a:r>
          </a:p>
          <a:p>
            <a:r>
              <a:rPr lang="de-DE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o    Wie reagieren Banken?</a:t>
            </a:r>
          </a:p>
          <a:p>
            <a:r>
              <a:rPr lang="de-DE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o    Welche </a:t>
            </a:r>
            <a:r>
              <a:rPr lang="de-DE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Blockchain</a:t>
            </a:r>
            <a:r>
              <a:rPr lang="de-DE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DE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Use</a:t>
            </a:r>
            <a:r>
              <a:rPr lang="de-DE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-Cases sie am Markt sehen?</a:t>
            </a:r>
          </a:p>
        </p:txBody>
      </p:sp>
    </p:spTree>
    <p:extLst>
      <p:ext uri="{BB962C8B-B14F-4D97-AF65-F5344CB8AC3E}">
        <p14:creationId xmlns:p14="http://schemas.microsoft.com/office/powerpoint/2010/main" val="295867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http://media05.regionaut.meinbezirk.at/2013/01/28/3654780_web.jpg?135940100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60716">
            <a:off x="2885014" y="4487671"/>
            <a:ext cx="1979654" cy="166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63688" y="1331754"/>
            <a:ext cx="5832648" cy="30333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“Strategy and Sustainability”</a:t>
            </a:r>
          </a:p>
          <a:p>
            <a:pPr marL="0" indent="0" algn="ctr">
              <a:buNone/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Jens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Dinkel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VP Corporate Sustainability | Siemens AG</a:t>
            </a:r>
          </a:p>
          <a:p>
            <a:pPr marL="0" indent="0" algn="r">
              <a:buNone/>
            </a:pPr>
            <a:endParaRPr lang="en-US" sz="2400" i="1" dirty="0" smtClean="0"/>
          </a:p>
          <a:p>
            <a:pPr marL="2501400" lvl="1" algn="r">
              <a:lnSpc>
                <a:spcPct val="200000"/>
              </a:lnSpc>
              <a:buNone/>
            </a:pP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0" name="Picture 16" descr="http://www.retailwiseusa.com/wp-content/uploads/2014/04/What-Customers-Want-May-Inhibit-Innovation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7" y="3846908"/>
            <a:ext cx="3188501" cy="270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940152" y="5531946"/>
            <a:ext cx="2987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 smtClean="0">
                <a:solidFill>
                  <a:srgbClr val="FF0000"/>
                </a:solidFill>
              </a:rPr>
              <a:t>12.01.2017</a:t>
            </a:r>
          </a:p>
          <a:p>
            <a:pPr algn="r"/>
            <a:r>
              <a:rPr lang="de-DE" sz="2000" b="1" dirty="0" smtClean="0">
                <a:solidFill>
                  <a:srgbClr val="FF0000"/>
                </a:solidFill>
              </a:rPr>
              <a:t>10:15h-11:45h</a:t>
            </a:r>
          </a:p>
          <a:p>
            <a:pPr algn="r"/>
            <a:r>
              <a:rPr lang="de-DE" sz="2000" b="1" dirty="0" smtClean="0">
                <a:solidFill>
                  <a:srgbClr val="FF0000"/>
                </a:solidFill>
              </a:rPr>
              <a:t>HS 8 (WIWI)</a:t>
            </a:r>
          </a:p>
        </p:txBody>
      </p:sp>
      <p:pic>
        <p:nvPicPr>
          <p:cNvPr id="1026" name="Picture 2" descr="http://www.sei.berlin.de/sites/default/files/styles/full/public/medien/1/bilder/projekte/100902_siemens_logo_s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39" b="30714"/>
          <a:stretch/>
        </p:blipFill>
        <p:spPr bwMode="auto">
          <a:xfrm>
            <a:off x="2968119" y="934615"/>
            <a:ext cx="6144617" cy="130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60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O-Master">
  <a:themeElements>
    <a:clrScheme name="Leere Präsentation 1">
      <a:dk1>
        <a:srgbClr val="000000"/>
      </a:dk1>
      <a:lt1>
        <a:srgbClr val="FFFFFF"/>
      </a:lt1>
      <a:dk2>
        <a:srgbClr val="000099"/>
      </a:dk2>
      <a:lt2>
        <a:srgbClr val="C0C0C0"/>
      </a:lt2>
      <a:accent1>
        <a:srgbClr val="556594"/>
      </a:accent1>
      <a:accent2>
        <a:srgbClr val="7288C7"/>
      </a:accent2>
      <a:accent3>
        <a:srgbClr val="FFFFFF"/>
      </a:accent3>
      <a:accent4>
        <a:srgbClr val="000000"/>
      </a:accent4>
      <a:accent5>
        <a:srgbClr val="B4B8C8"/>
      </a:accent5>
      <a:accent6>
        <a:srgbClr val="677BB4"/>
      </a:accent6>
      <a:hlink>
        <a:srgbClr val="BFC6DB"/>
      </a:hlink>
      <a:folHlink>
        <a:srgbClr val="FF00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99"/>
        </a:dk2>
        <a:lt2>
          <a:srgbClr val="C0C0C0"/>
        </a:lt2>
        <a:accent1>
          <a:srgbClr val="556594"/>
        </a:accent1>
        <a:accent2>
          <a:srgbClr val="7288C7"/>
        </a:accent2>
        <a:accent3>
          <a:srgbClr val="FFFFFF"/>
        </a:accent3>
        <a:accent4>
          <a:srgbClr val="000000"/>
        </a:accent4>
        <a:accent5>
          <a:srgbClr val="B4B8C8"/>
        </a:accent5>
        <a:accent6>
          <a:srgbClr val="677BB4"/>
        </a:accent6>
        <a:hlink>
          <a:srgbClr val="BFC6DB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320</Words>
  <Application>Microsoft Office PowerPoint</Application>
  <PresentationFormat>Bildschirmpräsentation (4:3)</PresentationFormat>
  <Paragraphs>112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TEO-Master</vt:lpstr>
      <vt:lpstr>Agenda Winter Term 2016/17 (Stay tuned for changes | Check data and room carefully)</vt:lpstr>
      <vt:lpstr>PowerPoint-Präsentation</vt:lpstr>
      <vt:lpstr>PowerPoint-Präsentation</vt:lpstr>
      <vt:lpstr>PowerPoint-Präsentation</vt:lpstr>
    </vt:vector>
  </TitlesOfParts>
  <Company>Universität Passau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von Innovationsprozessen</dc:title>
  <dc:creator>Ich</dc:creator>
  <cp:lastModifiedBy>CH</cp:lastModifiedBy>
  <cp:revision>105</cp:revision>
  <dcterms:created xsi:type="dcterms:W3CDTF">2011-09-16T07:39:10Z</dcterms:created>
  <dcterms:modified xsi:type="dcterms:W3CDTF">2016-10-18T06:36:34Z</dcterms:modified>
</cp:coreProperties>
</file>