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0" r:id="rId2"/>
  </p:sldIdLst>
  <p:sldSz cx="9144000" cy="6858000" type="screen4x3"/>
  <p:notesSz cx="6797675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A8606"/>
    <a:srgbClr val="000000"/>
    <a:srgbClr val="0000FF"/>
    <a:srgbClr val="DDDDDD"/>
    <a:srgbClr val="FF0000"/>
    <a:srgbClr val="C0C0C0"/>
    <a:srgbClr val="58668F"/>
    <a:srgbClr val="80808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ittlere Formatvorlage 3 - Akz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89" autoAdjust="0"/>
  </p:normalViewPr>
  <p:slideViewPr>
    <p:cSldViewPr>
      <p:cViewPr>
        <p:scale>
          <a:sx n="100" d="100"/>
          <a:sy n="100" d="100"/>
        </p:scale>
        <p:origin x="907" y="730"/>
      </p:cViewPr>
      <p:guideLst>
        <p:guide orient="horz" pos="981"/>
        <p:guide orient="horz" pos="4133"/>
        <p:guide orient="horz" pos="2160"/>
        <p:guide pos="68"/>
        <p:guide pos="5759"/>
        <p:guide pos="4649"/>
        <p:guide pos="703"/>
        <p:guide pos="12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238" y="-102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7825" cy="517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5" rIns="91432" bIns="45715" numCol="1" anchor="t" anchorCtr="0" compatLnSpc="1">
            <a:prstTxWarp prst="textNoShape">
              <a:avLst/>
            </a:prstTxWarp>
          </a:bodyPr>
          <a:lstStyle>
            <a:lvl1pPr defTabSz="912813" eaLnBrk="0" hangingPunct="0">
              <a:defRPr sz="1100" b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7151" y="0"/>
            <a:ext cx="2917825" cy="517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5" rIns="91432" bIns="45715" numCol="1" anchor="t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100" b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61425"/>
            <a:ext cx="2917825" cy="444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5" rIns="91432" bIns="45715" numCol="1" anchor="b" anchorCtr="0" compatLnSpc="1">
            <a:prstTxWarp prst="textNoShape">
              <a:avLst/>
            </a:prstTxWarp>
          </a:bodyPr>
          <a:lstStyle>
            <a:lvl1pPr defTabSz="912813" eaLnBrk="0" hangingPunct="0">
              <a:defRPr sz="1100" b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7151" y="9461425"/>
            <a:ext cx="2917825" cy="444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5" rIns="91432" bIns="45715" numCol="1" anchor="b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100" b="0">
                <a:ea typeface="ＭＳ Ｐゴシック" pitchFamily="34" charset="-128"/>
              </a:defRPr>
            </a:lvl1pPr>
          </a:lstStyle>
          <a:p>
            <a:pPr>
              <a:defRPr/>
            </a:pPr>
            <a:fld id="{6C40E641-02E5-4EF0-B5AA-A414008E6A3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3557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4" tIns="49516" rIns="99034" bIns="49516" numCol="1" anchor="t" anchorCtr="0" compatLnSpc="1">
            <a:prstTxWarp prst="textNoShape">
              <a:avLst/>
            </a:prstTxWarp>
          </a:bodyPr>
          <a:lstStyle>
            <a:lvl1pPr defTabSz="987425" eaLnBrk="0" hangingPunct="0">
              <a:defRPr sz="1300" b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4" tIns="49516" rIns="99034" bIns="49516" numCol="1" anchor="t" anchorCtr="0" compatLnSpc="1">
            <a:prstTxWarp prst="textNoShape">
              <a:avLst/>
            </a:prstTxWarp>
          </a:bodyPr>
          <a:lstStyle>
            <a:lvl1pPr algn="r" defTabSz="987425" eaLnBrk="0" hangingPunct="0">
              <a:defRPr sz="1300" b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042"/>
            <a:ext cx="4984750" cy="4469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4" tIns="49516" rIns="99034" bIns="49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846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4" tIns="49516" rIns="99034" bIns="49516" numCol="1" anchor="b" anchorCtr="0" compatLnSpc="1">
            <a:prstTxWarp prst="textNoShape">
              <a:avLst/>
            </a:prstTxWarp>
          </a:bodyPr>
          <a:lstStyle>
            <a:lvl1pPr defTabSz="987425" eaLnBrk="0" hangingPunct="0">
              <a:defRPr sz="1300" b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2846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4" tIns="49516" rIns="99034" bIns="49516" numCol="1" anchor="b" anchorCtr="0" compatLnSpc="1">
            <a:prstTxWarp prst="textNoShape">
              <a:avLst/>
            </a:prstTxWarp>
          </a:bodyPr>
          <a:lstStyle>
            <a:lvl1pPr algn="r" defTabSz="987425" eaLnBrk="0" hangingPunct="0">
              <a:defRPr sz="1300" b="0">
                <a:ea typeface="ＭＳ Ｐゴシック" pitchFamily="34" charset="-128"/>
              </a:defRPr>
            </a:lvl1pPr>
          </a:lstStyle>
          <a:p>
            <a:pPr>
              <a:defRPr/>
            </a:pPr>
            <a:fld id="{846B6691-01E0-495B-A7CC-0AA179D844D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21276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 userDrawn="1"/>
        </p:nvSpPr>
        <p:spPr bwMode="auto">
          <a:xfrm>
            <a:off x="1116013" y="1624013"/>
            <a:ext cx="350256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de-DE" sz="1600" b="0" dirty="0">
                <a:solidFill>
                  <a:srgbClr val="808080"/>
                </a:solidFill>
                <a:ea typeface="ＭＳ Ｐゴシック" pitchFamily="34" charset="-128"/>
              </a:rPr>
              <a:t>Fakultät für </a:t>
            </a:r>
            <a:r>
              <a:rPr lang="de-DE" sz="1600" b="0" dirty="0" smtClean="0">
                <a:solidFill>
                  <a:srgbClr val="808080"/>
                </a:solidFill>
                <a:ea typeface="ＭＳ Ｐゴシック" pitchFamily="34" charset="-128"/>
              </a:rPr>
              <a:t>Wirtschaftswissenschaften</a:t>
            </a:r>
            <a:endParaRPr lang="de-DE" sz="1600" b="0" dirty="0">
              <a:solidFill>
                <a:srgbClr val="808080"/>
              </a:solidFill>
              <a:ea typeface="ＭＳ Ｐゴシック" pitchFamily="34" charset="-128"/>
            </a:endParaRPr>
          </a:p>
          <a:p>
            <a:pPr eaLnBrk="0" hangingPunct="0">
              <a:defRPr/>
            </a:pPr>
            <a:r>
              <a:rPr lang="de-DE" sz="1600" b="0" dirty="0" smtClean="0">
                <a:solidFill>
                  <a:srgbClr val="808080"/>
                </a:solidFill>
                <a:ea typeface="ＭＳ Ｐゴシック" pitchFamily="34" charset="-128"/>
              </a:rPr>
              <a:t>Lehrstuhl für Organisation</a:t>
            </a:r>
            <a:endParaRPr lang="de-DE" sz="1600" b="0" dirty="0">
              <a:solidFill>
                <a:srgbClr val="808080"/>
              </a:solidFill>
              <a:ea typeface="ＭＳ Ｐゴシック" pitchFamily="34" charset="-128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7600" y="2362200"/>
            <a:ext cx="8062913" cy="698500"/>
          </a:xfrm>
        </p:spPr>
        <p:txBody>
          <a:bodyPr anchor="ctr"/>
          <a:lstStyle>
            <a:lvl1pPr>
              <a:defRPr sz="20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3200400"/>
            <a:ext cx="6000750" cy="825500"/>
          </a:xfrm>
        </p:spPr>
        <p:txBody>
          <a:bodyPr/>
          <a:lstStyle>
            <a:lvl1pPr marL="0" indent="0">
              <a:buFont typeface="Wingdings" pitchFamily="2" charset="2"/>
              <a:buNone/>
              <a:tabLst>
                <a:tab pos="1524000" algn="l"/>
              </a:tabLst>
              <a:defRPr b="1">
                <a:solidFill>
                  <a:srgbClr val="808080"/>
                </a:solidFill>
              </a:defRPr>
            </a:lvl1pPr>
          </a:lstStyle>
          <a:p>
            <a:r>
              <a:rPr lang="de-DE" dirty="0"/>
              <a:t>Master-Untertitelformat bearbeiten</a:t>
            </a:r>
          </a:p>
        </p:txBody>
      </p:sp>
      <p:pic>
        <p:nvPicPr>
          <p:cNvPr id="12493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3819" y="17328"/>
            <a:ext cx="2920181" cy="885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D4549-E580-44EB-A84C-BAA839DE3B3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3388" y="950913"/>
            <a:ext cx="2212975" cy="5602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42875" y="950913"/>
            <a:ext cx="6488113" cy="5602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33B8D-AE75-4836-83F0-7959A8BDEF8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de-DE" dirty="0" smtClean="0"/>
              <a:t>Titelmasterformat durch Klicken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D5169-834B-44C6-9F4C-F2B8FD3F5BD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A0D61-532B-4B93-8673-5AD0D79687A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2875" y="1557338"/>
            <a:ext cx="4349750" cy="499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5025" y="1557338"/>
            <a:ext cx="4351338" cy="499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037AD-63B1-4A7B-AE10-38AD59B6D6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6A237-2AD3-438C-8286-DE6AE66C838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C4797-4D52-4175-85B5-D60988CA090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3040E-E7E5-4755-9B30-6669B0C3BAA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79C00-F6CF-4F29-8546-CF7133C1E74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8C2E0-E6CB-4885-AED1-BF5F55B1649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875" y="950913"/>
            <a:ext cx="88534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875" y="1557338"/>
            <a:ext cx="8853488" cy="499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52566" y="6619975"/>
            <a:ext cx="25808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000" b="0">
                <a:solidFill>
                  <a:srgbClr val="808080"/>
                </a:solidFill>
                <a:latin typeface="+mj-lt"/>
                <a:ea typeface="ＭＳ Ｐゴシック" pitchFamily="34" charset="-128"/>
              </a:defRPr>
            </a:lvl1pPr>
          </a:lstStyle>
          <a:p>
            <a:pPr>
              <a:defRPr/>
            </a:pPr>
            <a:fld id="{A710F02C-D2ED-4EFD-A756-DA3E4A43AA7D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44" name="Rectangle 20"/>
          <p:cNvSpPr>
            <a:spLocks noChangeArrowheads="1"/>
          </p:cNvSpPr>
          <p:nvPr userDrawn="1"/>
        </p:nvSpPr>
        <p:spPr bwMode="auto">
          <a:xfrm>
            <a:off x="179512" y="188640"/>
            <a:ext cx="3168352" cy="621829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34" charset="-128"/>
            </a:endParaRPr>
          </a:p>
        </p:txBody>
      </p:sp>
      <p:cxnSp>
        <p:nvCxnSpPr>
          <p:cNvPr id="16" name="Gerade Verbindung 15"/>
          <p:cNvCxnSpPr/>
          <p:nvPr userDrawn="1"/>
        </p:nvCxnSpPr>
        <p:spPr bwMode="auto">
          <a:xfrm>
            <a:off x="144016" y="854128"/>
            <a:ext cx="8820472" cy="0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rgbClr val="FA860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0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15520" y="171940"/>
            <a:ext cx="2327565" cy="664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20"/>
          <p:cNvSpPr>
            <a:spLocks noChangeArrowheads="1"/>
          </p:cNvSpPr>
          <p:nvPr userDrawn="1"/>
        </p:nvSpPr>
        <p:spPr bwMode="auto">
          <a:xfrm>
            <a:off x="6516216" y="188640"/>
            <a:ext cx="2448272" cy="621829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34" charset="-128"/>
            </a:endParaRPr>
          </a:p>
        </p:txBody>
      </p:sp>
      <p:sp>
        <p:nvSpPr>
          <p:cNvPr id="25" name="Rectangle 20"/>
          <p:cNvSpPr>
            <a:spLocks noChangeArrowheads="1"/>
          </p:cNvSpPr>
          <p:nvPr userDrawn="1"/>
        </p:nvSpPr>
        <p:spPr bwMode="auto">
          <a:xfrm>
            <a:off x="3450936" y="188640"/>
            <a:ext cx="2952328" cy="621829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34" charset="-128"/>
            </a:endParaRPr>
          </a:p>
        </p:txBody>
      </p:sp>
      <p:cxnSp>
        <p:nvCxnSpPr>
          <p:cNvPr id="27" name="Gerade Verbindung 26"/>
          <p:cNvCxnSpPr/>
          <p:nvPr userDrawn="1"/>
        </p:nvCxnSpPr>
        <p:spPr bwMode="auto">
          <a:xfrm>
            <a:off x="187232" y="6556408"/>
            <a:ext cx="8820472" cy="0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rgbClr val="FA860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Text Box 8"/>
          <p:cNvSpPr txBox="1">
            <a:spLocks noChangeArrowheads="1"/>
          </p:cNvSpPr>
          <p:nvPr userDrawn="1"/>
        </p:nvSpPr>
        <p:spPr bwMode="auto">
          <a:xfrm>
            <a:off x="3491880" y="6237312"/>
            <a:ext cx="288032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 eaLnBrk="0" hangingPunct="0">
              <a:lnSpc>
                <a:spcPct val="95000"/>
              </a:lnSpc>
              <a:defRPr/>
            </a:pPr>
            <a:r>
              <a:rPr lang="de-DE" sz="1100" b="0" dirty="0" smtClean="0">
                <a:solidFill>
                  <a:srgbClr val="808080"/>
                </a:solidFill>
                <a:latin typeface="+mj-lt"/>
                <a:ea typeface="ＭＳ Ｐゴシック" pitchFamily="34" charset="-128"/>
              </a:rPr>
              <a:t>Agenda</a:t>
            </a:r>
            <a:endParaRPr lang="de-DE" sz="1100" b="0" dirty="0">
              <a:solidFill>
                <a:srgbClr val="808080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14" name="Rectangle 20"/>
          <p:cNvSpPr>
            <a:spLocks noChangeArrowheads="1"/>
          </p:cNvSpPr>
          <p:nvPr userDrawn="1"/>
        </p:nvSpPr>
        <p:spPr bwMode="auto">
          <a:xfrm>
            <a:off x="179512" y="214883"/>
            <a:ext cx="2880000" cy="62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36000" tIns="36000" rIns="36000" bIns="36000" anchor="ctr"/>
          <a:lstStyle/>
          <a:p>
            <a:pPr marL="0" marR="0" lvl="0" indent="0" algn="l" defTabSz="914400" rtl="0" eaLnBrk="0" fontAlgn="auto" latinLnBrk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75" b="0" i="0" u="none" strike="noStrike" kern="1200" cap="small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Lehrstuhl für Organisation, Technologiemanagement und </a:t>
            </a:r>
            <a:r>
              <a:rPr kumimoji="0" lang="de-DE" sz="975" b="0" i="0" u="none" strike="noStrike" kern="1200" cap="small" spc="0" normalizeH="0" baseline="0" noProof="0" dirty="0" err="1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Entrepreneurship</a:t>
            </a:r>
            <a:endParaRPr kumimoji="0" lang="de-DE" sz="975" b="0" i="0" u="none" strike="noStrike" kern="1200" cap="small" spc="0" normalizeH="0" baseline="0" noProof="0" dirty="0" smtClean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700" b="0" i="0" u="none" strike="noStrike" kern="1200" cap="small" spc="0" normalizeH="0" baseline="0" noProof="0" dirty="0" smtClean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8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Prof. Dr. Carolin Häussler</a:t>
            </a:r>
            <a:endParaRPr kumimoji="0" lang="de-DE" sz="98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 userDrawn="1"/>
        </p:nvSpPr>
        <p:spPr bwMode="auto">
          <a:xfrm>
            <a:off x="3491880" y="261194"/>
            <a:ext cx="2880320" cy="503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0" marR="0" indent="0" algn="ctr" defTabSz="914400" rtl="0" eaLnBrk="0" fontAlgn="auto" latinLnBrk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b="0" dirty="0" err="1" smtClean="0">
                <a:solidFill>
                  <a:srgbClr val="808080"/>
                </a:solidFill>
                <a:latin typeface="+mj-lt"/>
                <a:ea typeface="ＭＳ Ｐゴシック" pitchFamily="34" charset="-128"/>
              </a:rPr>
              <a:t>Organizational</a:t>
            </a:r>
            <a:r>
              <a:rPr lang="de-DE" sz="1100" b="0" dirty="0" smtClean="0">
                <a:solidFill>
                  <a:srgbClr val="808080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de-DE" sz="1100" b="0" dirty="0" err="1" smtClean="0">
                <a:solidFill>
                  <a:srgbClr val="808080"/>
                </a:solidFill>
                <a:latin typeface="+mj-lt"/>
                <a:ea typeface="ＭＳ Ｐゴシック" pitchFamily="34" charset="-128"/>
              </a:rPr>
              <a:t>and</a:t>
            </a:r>
            <a:r>
              <a:rPr lang="de-DE" sz="1100" b="0" dirty="0" smtClean="0">
                <a:solidFill>
                  <a:srgbClr val="808080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de-DE" sz="1100" b="0" dirty="0" err="1" smtClean="0">
                <a:solidFill>
                  <a:srgbClr val="808080"/>
                </a:solidFill>
                <a:latin typeface="+mj-lt"/>
                <a:ea typeface="ＭＳ Ｐゴシック" pitchFamily="34" charset="-128"/>
              </a:rPr>
              <a:t>Competitive</a:t>
            </a:r>
            <a:r>
              <a:rPr lang="de-DE" sz="1100" b="0" baseline="0" dirty="0" smtClean="0">
                <a:solidFill>
                  <a:srgbClr val="808080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de-DE" sz="1100" b="0" baseline="0" dirty="0" err="1" smtClean="0">
                <a:solidFill>
                  <a:srgbClr val="808080"/>
                </a:solidFill>
                <a:latin typeface="+mj-lt"/>
                <a:ea typeface="ＭＳ Ｐゴシック" pitchFamily="34" charset="-128"/>
              </a:rPr>
              <a:t>Strategy</a:t>
            </a:r>
            <a:endParaRPr lang="de-DE" sz="1100" b="0" dirty="0" smtClean="0">
              <a:solidFill>
                <a:srgbClr val="808080"/>
              </a:solidFill>
              <a:latin typeface="+mj-lt"/>
              <a:ea typeface="ＭＳ Ｐゴシック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5" r:id="rId1"/>
    <p:sldLayoutId id="2147484185" r:id="rId2"/>
    <p:sldLayoutId id="2147484186" r:id="rId3"/>
    <p:sldLayoutId id="2147484187" r:id="rId4"/>
    <p:sldLayoutId id="2147484188" r:id="rId5"/>
    <p:sldLayoutId id="2147484189" r:id="rId6"/>
    <p:sldLayoutId id="2147484190" r:id="rId7"/>
    <p:sldLayoutId id="2147484191" r:id="rId8"/>
    <p:sldLayoutId id="2147484192" r:id="rId9"/>
    <p:sldLayoutId id="2147484193" r:id="rId10"/>
    <p:sldLayoutId id="214748419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pitchFamily="-106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MS PGothic" pitchFamily="34" charset="-128"/>
          <a:cs typeface="ＭＳ Ｐゴシック" pitchFamily="-10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MS PGothic" pitchFamily="34" charset="-128"/>
          <a:cs typeface="ＭＳ Ｐゴシック" pitchFamily="-10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MS PGothic" pitchFamily="34" charset="-128"/>
          <a:cs typeface="ＭＳ Ｐゴシック" pitchFamily="-10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MS PGothic" pitchFamily="34" charset="-128"/>
          <a:cs typeface="ＭＳ Ｐゴシック" pitchFamily="-10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34" charset="-128"/>
        </a:defRPr>
      </a:lvl9pPr>
    </p:titleStyle>
    <p:bodyStyle>
      <a:lvl1pPr marL="193675" indent="-1936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Wingdings" pitchFamily="2" charset="2"/>
        <a:buChar char="§"/>
        <a:tabLst>
          <a:tab pos="792163" algn="l"/>
          <a:tab pos="1584325" algn="l"/>
          <a:tab pos="3044825" algn="l"/>
          <a:tab pos="4216400" algn="l"/>
          <a:tab pos="5608638" algn="l"/>
        </a:tabLst>
        <a:defRPr sz="1400">
          <a:solidFill>
            <a:srgbClr val="000000"/>
          </a:solidFill>
          <a:latin typeface="+mn-lt"/>
          <a:ea typeface="MS PGothic" pitchFamily="34" charset="-128"/>
          <a:cs typeface="ＭＳ Ｐゴシック" pitchFamily="-106" charset="-128"/>
        </a:defRPr>
      </a:lvl1pPr>
      <a:lvl2pPr marL="566738" indent="-182563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tabLst>
          <a:tab pos="792163" algn="l"/>
          <a:tab pos="1584325" algn="l"/>
          <a:tab pos="3044825" algn="l"/>
          <a:tab pos="4216400" algn="l"/>
          <a:tab pos="5608638" algn="l"/>
        </a:tabLst>
        <a:defRPr sz="1600">
          <a:solidFill>
            <a:srgbClr val="000000"/>
          </a:solidFill>
          <a:latin typeface="+mn-lt"/>
          <a:ea typeface="MS PGothic" pitchFamily="34" charset="-128"/>
        </a:defRPr>
      </a:lvl2pPr>
      <a:lvl3pPr marL="920750" indent="-128588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608638" algn="l"/>
        </a:tabLst>
        <a:defRPr sz="1600">
          <a:solidFill>
            <a:srgbClr val="000000"/>
          </a:solidFill>
          <a:latin typeface="+mn-lt"/>
          <a:ea typeface="MS PGothic" pitchFamily="34" charset="-128"/>
        </a:defRPr>
      </a:lvl3pPr>
      <a:lvl4pPr marL="1303338" indent="-192088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608638" algn="l"/>
        </a:tabLst>
        <a:defRPr sz="1600">
          <a:solidFill>
            <a:srgbClr val="000000"/>
          </a:solidFill>
          <a:latin typeface="+mn-lt"/>
          <a:ea typeface="MS PGothic" pitchFamily="34" charset="-128"/>
        </a:defRPr>
      </a:lvl4pPr>
      <a:lvl5pPr marL="1808163" indent="-223838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608638" algn="l"/>
        </a:tabLst>
        <a:defRPr sz="1600">
          <a:solidFill>
            <a:srgbClr val="000000"/>
          </a:solidFill>
          <a:latin typeface="+mn-lt"/>
          <a:ea typeface="MS PGothic" pitchFamily="34" charset="-128"/>
        </a:defRPr>
      </a:lvl5pPr>
      <a:lvl6pPr marL="2265363" indent="-22383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608638" algn="l"/>
        </a:tabLst>
        <a:defRPr sz="1600">
          <a:solidFill>
            <a:srgbClr val="000000"/>
          </a:solidFill>
          <a:latin typeface="+mn-lt"/>
          <a:ea typeface="+mn-ea"/>
        </a:defRPr>
      </a:lvl6pPr>
      <a:lvl7pPr marL="2722563" indent="-22383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608638" algn="l"/>
        </a:tabLst>
        <a:defRPr sz="1600">
          <a:solidFill>
            <a:srgbClr val="000000"/>
          </a:solidFill>
          <a:latin typeface="+mn-lt"/>
          <a:ea typeface="+mn-ea"/>
        </a:defRPr>
      </a:lvl7pPr>
      <a:lvl8pPr marL="3179763" indent="-22383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608638" algn="l"/>
        </a:tabLst>
        <a:defRPr sz="1600">
          <a:solidFill>
            <a:srgbClr val="000000"/>
          </a:solidFill>
          <a:latin typeface="+mn-lt"/>
          <a:ea typeface="+mn-ea"/>
        </a:defRPr>
      </a:lvl8pPr>
      <a:lvl9pPr marL="3636963" indent="-22383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608638" algn="l"/>
        </a:tabLst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Guest </a:t>
            </a:r>
            <a:r>
              <a:rPr lang="de-DE" dirty="0" err="1" smtClean="0"/>
              <a:t>Lecture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endParaRPr lang="de-DE" sz="2800" b="1" dirty="0" smtClean="0"/>
          </a:p>
          <a:p>
            <a:pPr marL="0" indent="0" algn="ctr">
              <a:buNone/>
            </a:pPr>
            <a:r>
              <a:rPr lang="de-DE" sz="2800" b="1" dirty="0" smtClean="0"/>
              <a:t>„Strategic Due Diligence“</a:t>
            </a:r>
          </a:p>
          <a:p>
            <a:pPr marL="0" indent="0" algn="ctr">
              <a:buNone/>
            </a:pPr>
            <a:r>
              <a:rPr lang="de-DE" sz="2000" b="1" dirty="0" smtClean="0"/>
              <a:t>Dr</a:t>
            </a:r>
            <a:r>
              <a:rPr lang="de-DE" sz="2000" b="1" dirty="0"/>
              <a:t>. David </a:t>
            </a:r>
            <a:r>
              <a:rPr lang="de-DE" sz="2000" b="1" dirty="0" err="1"/>
              <a:t>Hoeflmayr</a:t>
            </a:r>
            <a:r>
              <a:rPr lang="de-DE" sz="2000" b="1" dirty="0"/>
              <a:t> (Thomas Krenn AG</a:t>
            </a:r>
            <a:r>
              <a:rPr lang="de-DE" sz="2000" b="1" dirty="0" smtClean="0"/>
              <a:t>)</a:t>
            </a:r>
          </a:p>
          <a:p>
            <a:pPr marL="0" indent="0" algn="ctr">
              <a:buNone/>
            </a:pPr>
            <a:endParaRPr lang="de-DE" sz="2800" b="1" dirty="0" smtClean="0"/>
          </a:p>
          <a:p>
            <a:pPr marL="0" indent="0" algn="ctr">
              <a:buNone/>
            </a:pPr>
            <a:r>
              <a:rPr lang="en-US" sz="1800" dirty="0" smtClean="0"/>
              <a:t>At </a:t>
            </a:r>
            <a:r>
              <a:rPr lang="en-US" sz="1800" dirty="0"/>
              <a:t>first it was a vision to provide customers with an online shop that was unique in simplicity and speed. In 2002 online stores were the exception - and the ones that did exist were not offering friendly customer-service and functionality. Our motivation was to design a server shop that made it easy for customers to use. </a:t>
            </a:r>
            <a:r>
              <a:rPr lang="en-US" sz="1800" dirty="0" smtClean="0">
                <a:solidFill>
                  <a:srgbClr val="FF6600"/>
                </a:solidFill>
              </a:rPr>
              <a:t>The </a:t>
            </a:r>
            <a:r>
              <a:rPr lang="en-US" sz="1800" dirty="0">
                <a:solidFill>
                  <a:srgbClr val="FF6600"/>
                </a:solidFill>
              </a:rPr>
              <a:t>focus of our work is still on the customer - every customer</a:t>
            </a:r>
            <a:r>
              <a:rPr lang="en-US" sz="1800" dirty="0" smtClean="0">
                <a:solidFill>
                  <a:srgbClr val="FF6600"/>
                </a:solidFill>
              </a:rPr>
              <a:t>.</a:t>
            </a:r>
          </a:p>
          <a:p>
            <a:pPr marL="0" indent="0" algn="ctr">
              <a:buNone/>
            </a:pPr>
            <a:endParaRPr lang="en-US" sz="1800" dirty="0">
              <a:solidFill>
                <a:srgbClr val="FF6600"/>
              </a:solidFill>
            </a:endParaRPr>
          </a:p>
          <a:p>
            <a:pPr marL="0" indent="0" algn="ctr">
              <a:buNone/>
            </a:pPr>
            <a:r>
              <a:rPr lang="en-US" sz="1800" dirty="0" smtClean="0">
                <a:solidFill>
                  <a:srgbClr val="FF6600"/>
                </a:solidFill>
              </a:rPr>
              <a:t>Nov 13, 2014 (10:15-11:45h, WIWI HS 5)</a:t>
            </a:r>
            <a:endParaRPr lang="en-US" sz="1800" dirty="0">
              <a:solidFill>
                <a:srgbClr val="FF6600"/>
              </a:solidFill>
            </a:endParaRPr>
          </a:p>
          <a:p>
            <a:pPr marL="0" indent="0" algn="ctr">
              <a:buNone/>
            </a:pPr>
            <a:endParaRPr lang="de-DE" sz="2800" b="1" dirty="0"/>
          </a:p>
          <a:p>
            <a:pPr marL="0" indent="0" algn="ctr">
              <a:buNone/>
            </a:pPr>
            <a:endParaRPr lang="de-DE" sz="2800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D5169-834B-44C6-9F4C-F2B8FD3F5BD1}" type="slidenum">
              <a:rPr lang="de-DE" smtClean="0"/>
              <a:pPr>
                <a:defRPr/>
              </a:pPr>
              <a:t>0</a:t>
            </a:fld>
            <a:endParaRPr lang="de-DE" dirty="0"/>
          </a:p>
        </p:txBody>
      </p:sp>
      <p:pic>
        <p:nvPicPr>
          <p:cNvPr id="1028" name="Picture 4" descr="http://www.thomas-krenn.com/redx/tools/mb_image.php/cid.y956af95c372a9c8d/Logo-Thomas-Krenn-A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052735"/>
            <a:ext cx="2555776" cy="141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9139859"/>
      </p:ext>
    </p:extLst>
  </p:cSld>
  <p:clrMapOvr>
    <a:masterClrMapping/>
  </p:clrMapOvr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99"/>
      </a:dk2>
      <a:lt2>
        <a:srgbClr val="C0C0C0"/>
      </a:lt2>
      <a:accent1>
        <a:srgbClr val="556594"/>
      </a:accent1>
      <a:accent2>
        <a:srgbClr val="7288C7"/>
      </a:accent2>
      <a:accent3>
        <a:srgbClr val="FFFFFF"/>
      </a:accent3>
      <a:accent4>
        <a:srgbClr val="000000"/>
      </a:accent4>
      <a:accent5>
        <a:srgbClr val="B4B8C8"/>
      </a:accent5>
      <a:accent6>
        <a:srgbClr val="677BB4"/>
      </a:accent6>
      <a:hlink>
        <a:srgbClr val="BFC6DB"/>
      </a:hlink>
      <a:folHlink>
        <a:srgbClr val="FF0000"/>
      </a:folHlink>
    </a:clrScheme>
    <a:fontScheme name="Leere Prä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99"/>
        </a:dk2>
        <a:lt2>
          <a:srgbClr val="C0C0C0"/>
        </a:lt2>
        <a:accent1>
          <a:srgbClr val="556594"/>
        </a:accent1>
        <a:accent2>
          <a:srgbClr val="7288C7"/>
        </a:accent2>
        <a:accent3>
          <a:srgbClr val="FFFFFF"/>
        </a:accent3>
        <a:accent4>
          <a:srgbClr val="000000"/>
        </a:accent4>
        <a:accent5>
          <a:srgbClr val="B4B8C8"/>
        </a:accent5>
        <a:accent6>
          <a:srgbClr val="677BB4"/>
        </a:accent6>
        <a:hlink>
          <a:srgbClr val="BFC6DB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Bildschirmpräsentation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Leere Präsentation</vt:lpstr>
      <vt:lpstr>Guest Lecture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Unternehmensentwicklung</dc:title>
  <dc:creator>CHAEUSSLER</dc:creator>
  <cp:lastModifiedBy>Ich</cp:lastModifiedBy>
  <cp:revision>606</cp:revision>
  <cp:lastPrinted>2014-11-04T09:01:02Z</cp:lastPrinted>
  <dcterms:created xsi:type="dcterms:W3CDTF">2008-10-05T10:19:58Z</dcterms:created>
  <dcterms:modified xsi:type="dcterms:W3CDTF">2014-11-04T09:10:16Z</dcterms:modified>
</cp:coreProperties>
</file>