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54"/>
  </p:notesMasterIdLst>
  <p:sldIdLst>
    <p:sldId id="289" r:id="rId2"/>
    <p:sldId id="290" r:id="rId3"/>
    <p:sldId id="311" r:id="rId4"/>
    <p:sldId id="292" r:id="rId5"/>
    <p:sldId id="291" r:id="rId6"/>
    <p:sldId id="293" r:id="rId7"/>
    <p:sldId id="352" r:id="rId8"/>
    <p:sldId id="344" r:id="rId9"/>
    <p:sldId id="345" r:id="rId10"/>
    <p:sldId id="348" r:id="rId11"/>
    <p:sldId id="349" r:id="rId12"/>
    <p:sldId id="353" r:id="rId13"/>
    <p:sldId id="354" r:id="rId14"/>
    <p:sldId id="317" r:id="rId15"/>
    <p:sldId id="318" r:id="rId16"/>
    <p:sldId id="323" r:id="rId17"/>
    <p:sldId id="324" r:id="rId18"/>
    <p:sldId id="319" r:id="rId19"/>
    <p:sldId id="322" r:id="rId20"/>
    <p:sldId id="321" r:id="rId21"/>
    <p:sldId id="347" r:id="rId22"/>
    <p:sldId id="320" r:id="rId23"/>
    <p:sldId id="327" r:id="rId24"/>
    <p:sldId id="325" r:id="rId25"/>
    <p:sldId id="326" r:id="rId26"/>
    <p:sldId id="313" r:id="rId27"/>
    <p:sldId id="316" r:id="rId28"/>
    <p:sldId id="332" r:id="rId29"/>
    <p:sldId id="333" r:id="rId30"/>
    <p:sldId id="329" r:id="rId31"/>
    <p:sldId id="334" r:id="rId32"/>
    <p:sldId id="331" r:id="rId33"/>
    <p:sldId id="314" r:id="rId34"/>
    <p:sldId id="315" r:id="rId35"/>
    <p:sldId id="335" r:id="rId36"/>
    <p:sldId id="336" r:id="rId37"/>
    <p:sldId id="337" r:id="rId38"/>
    <p:sldId id="338" r:id="rId39"/>
    <p:sldId id="310" r:id="rId40"/>
    <p:sldId id="307" r:id="rId41"/>
    <p:sldId id="308" r:id="rId42"/>
    <p:sldId id="309" r:id="rId43"/>
    <p:sldId id="297" r:id="rId44"/>
    <p:sldId id="298" r:id="rId45"/>
    <p:sldId id="299" r:id="rId46"/>
    <p:sldId id="306" r:id="rId47"/>
    <p:sldId id="300" r:id="rId48"/>
    <p:sldId id="302" r:id="rId49"/>
    <p:sldId id="301" r:id="rId50"/>
    <p:sldId id="303" r:id="rId51"/>
    <p:sldId id="304" r:id="rId52"/>
    <p:sldId id="355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092"/>
    <a:srgbClr val="210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4"/>
    <p:restoredTop sz="96327"/>
  </p:normalViewPr>
  <p:slideViewPr>
    <p:cSldViewPr snapToGrid="0" snapToObjects="1">
      <p:cViewPr varScale="1">
        <p:scale>
          <a:sx n="71" d="100"/>
          <a:sy n="71" d="100"/>
        </p:scale>
        <p:origin x="1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99338-7C89-A54C-A0E3-A5334240D23B}" type="datetimeFigureOut">
              <a:rPr lang="de-DE" smtClean="0"/>
              <a:t>25.07.2020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F9685-B807-F743-ADB2-456CCCCBF7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06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E51A-A429-1D4E-88BD-ED41101363EE}" type="datetime1">
              <a:rPr lang="de-DE" smtClean="0"/>
              <a:t>25.07.2020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90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FB26-9835-474E-8A1B-36F2B9DBC384}" type="datetime1">
              <a:rPr lang="de-DE" smtClean="0"/>
              <a:t>25.07.2020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8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0855-3FB6-A84B-A112-D5C6AB8A143D}" type="datetime1">
              <a:rPr lang="de-DE" smtClean="0"/>
              <a:t>25.07.2020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7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ulletpoint-pagi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323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EEC4C565-4987-482F-BDB5-994210762BD1}"/>
              </a:ext>
            </a:extLst>
          </p:cNvPr>
          <p:cNvSpPr/>
          <p:nvPr userDrawn="1"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de-DE" sz="1350"/>
          </a:p>
        </p:txBody>
      </p:sp>
      <p:pic>
        <p:nvPicPr>
          <p:cNvPr id="8" name="Picture 3" descr="uniPa 2c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28600"/>
            <a:ext cx="29892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772400" cy="533400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2000" y="2971800"/>
            <a:ext cx="7772400" cy="914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="1">
                <a:solidFill>
                  <a:srgbClr val="7F7F7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de-DE"/>
              <a:t>Click to edit Master subtitle style</a:t>
            </a:r>
            <a:endParaRPr lang="de-DE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" y="6248400"/>
            <a:ext cx="3810000" cy="228600"/>
          </a:xfrm>
          <a:prstGeom prst="rect">
            <a:avLst/>
          </a:prstGeom>
        </p:spPr>
        <p:txBody>
          <a:bodyPr tIns="0" bIns="0"/>
          <a:lstStyle>
            <a:lvl1pPr>
              <a:buNone/>
              <a:defRPr sz="1050">
                <a:solidFill>
                  <a:srgbClr val="00009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762000" y="6477000"/>
            <a:ext cx="3810000" cy="304800"/>
          </a:xfrm>
          <a:prstGeom prst="rect">
            <a:avLst/>
          </a:prstGeom>
        </p:spPr>
        <p:txBody>
          <a:bodyPr tIns="0" bIns="0"/>
          <a:lstStyle>
            <a:lvl1pPr>
              <a:buNone/>
              <a:defRPr sz="1050">
                <a:solidFill>
                  <a:srgbClr val="808080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AF232E52-1D75-4270-B9EF-F01913E7F20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E4D750-6393-4CD1-B523-F38A0E9FC43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" name="Footer Placeholder 19">
            <a:extLst>
              <a:ext uri="{FF2B5EF4-FFF2-40B4-BE49-F238E27FC236}">
                <a16:creationId xmlns:a16="http://schemas.microsoft.com/office/drawing/2014/main" id="{0F63D65F-AA3F-455F-9ECD-41AFB2C0FD0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029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8265-D8D8-AF44-A5F1-54AC9D0F8147}" type="datetime1">
              <a:rPr lang="de-DE" smtClean="0"/>
              <a:t>25.07.2020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C73ED1F-C2C1-AA4E-97C3-F4D5F21D4B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215" y="136523"/>
            <a:ext cx="5281794" cy="587729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GB" altLang="de-DE" sz="1400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068C23EF-44BC-2E47-A0DC-9915873545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95730" y="136525"/>
            <a:ext cx="3443055" cy="58772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72000" tIns="0" rIns="0" bIns="50400" anchor="b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  <a:defRPr/>
            </a:pPr>
            <a:endParaRPr lang="en-GB" altLang="de-DE" sz="1000" b="0">
              <a:solidFill>
                <a:schemeClr val="accent2"/>
              </a:solidFill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8AD250CA-76DB-A64D-B1AF-6CCAB23367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047" y="271105"/>
            <a:ext cx="3049680" cy="39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de-DE" sz="1000" b="0" dirty="0">
                <a:solidFill>
                  <a:srgbClr val="808080"/>
                </a:solidFill>
                <a:latin typeface="LMU CompatilFact" charset="0"/>
              </a:rPr>
              <a:t>Überblick</a:t>
            </a:r>
            <a:r>
              <a:rPr lang="de-DE" altLang="de-DE" sz="1000" b="0" baseline="0" dirty="0">
                <a:solidFill>
                  <a:srgbClr val="808080"/>
                </a:solidFill>
                <a:latin typeface="LMU CompatilFact" charset="0"/>
              </a:rPr>
              <a:t> </a:t>
            </a:r>
            <a:r>
              <a:rPr lang="de-DE" altLang="de-DE" sz="1000" b="0" dirty="0">
                <a:solidFill>
                  <a:srgbClr val="808080"/>
                </a:solidFill>
                <a:latin typeface="LMU CompatilFact" charset="0"/>
              </a:rPr>
              <a:t>Wissenschaftliches Arbeiten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2793A781-CD35-8242-8612-0EA3FE7FDC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94095" y="220871"/>
            <a:ext cx="2683287" cy="44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de-DE" altLang="de-DE" sz="800" b="0" dirty="0">
                <a:solidFill>
                  <a:srgbClr val="808080"/>
                </a:solidFill>
                <a:latin typeface="LMU CompatilFact" charset="0"/>
              </a:rPr>
              <a:t>Lehrstuhl für Management, Personal </a:t>
            </a:r>
            <a:br>
              <a:rPr lang="de-DE" altLang="de-DE" sz="800" b="0" dirty="0">
                <a:solidFill>
                  <a:srgbClr val="808080"/>
                </a:solidFill>
                <a:latin typeface="LMU CompatilFact" charset="0"/>
              </a:rPr>
            </a:br>
            <a:r>
              <a:rPr lang="de-DE" altLang="de-DE" sz="800" b="0" dirty="0">
                <a:solidFill>
                  <a:srgbClr val="808080"/>
                </a:solidFill>
                <a:latin typeface="LMU CompatilFact" charset="0"/>
              </a:rPr>
              <a:t>und Information</a:t>
            </a:r>
          </a:p>
          <a:p>
            <a:pPr>
              <a:lnSpc>
                <a:spcPct val="95000"/>
              </a:lnSpc>
              <a:defRPr/>
            </a:pPr>
            <a:r>
              <a:rPr lang="de-DE" altLang="de-DE" sz="800" b="0" dirty="0">
                <a:solidFill>
                  <a:srgbClr val="808080"/>
                </a:solidFill>
                <a:latin typeface="LMU CompatilFact" charset="0"/>
              </a:rPr>
              <a:t>Prof. Dr. Marina Fiedler</a:t>
            </a:r>
          </a:p>
        </p:txBody>
      </p:sp>
      <p:pic>
        <p:nvPicPr>
          <p:cNvPr id="11" name="Picture 8" descr="uniPa 2c">
            <a:extLst>
              <a:ext uri="{FF2B5EF4-FFF2-40B4-BE49-F238E27FC236}">
                <a16:creationId xmlns:a16="http://schemas.microsoft.com/office/drawing/2014/main" id="{7847EC50-7034-A04F-B967-E0A059476E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165" y="167712"/>
            <a:ext cx="14767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0D8CDB2E-293A-974E-B9E3-890BE209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457200"/>
          </a:xfrm>
        </p:spPr>
        <p:txBody>
          <a:bodyPr tIns="46800"/>
          <a:lstStyle>
            <a:lvl1pPr algn="l">
              <a:defRPr sz="1800" b="1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Click to edit Master title style</a:t>
            </a:r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FC3816D2-F5D2-0242-A8B7-F8824A35E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70182"/>
            <a:ext cx="8686800" cy="47244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0007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94BB-BD03-354C-A6FC-4C05898DB03A}" type="datetime1">
              <a:rPr lang="de-DE" smtClean="0"/>
              <a:t>25.07.2020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31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5AE3-2A46-1D4A-A824-3E39575ED3C5}" type="datetime1">
              <a:rPr lang="de-DE" smtClean="0"/>
              <a:t>25.07.2020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3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AA00-6B34-5B42-9A7A-D20626939DC7}" type="datetime1">
              <a:rPr lang="de-DE" smtClean="0"/>
              <a:t>25.07.2020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24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2539-DD6D-0543-B257-B9B19F82E294}" type="datetime1">
              <a:rPr lang="de-DE" smtClean="0"/>
              <a:t>25.07.2020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5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9FED-A337-6541-A82F-9EB42645BD95}" type="datetime1">
              <a:rPr lang="de-DE" smtClean="0"/>
              <a:t>25.07.2020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37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3690-64C9-0447-B5AF-2DF46370F564}" type="datetime1">
              <a:rPr lang="de-DE" smtClean="0"/>
              <a:t>25.07.2020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03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ECC4-B796-4842-AC19-B919E63170D0}" type="datetime1">
              <a:rPr lang="de-DE" smtClean="0"/>
              <a:t>25.07.2020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37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A58C-4605-854F-9B95-A17AAD4EB207}" type="datetime1">
              <a:rPr lang="de-DE" smtClean="0"/>
              <a:t>25.07.2020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BBBDE-9C13-B44F-ACA3-F572DEEC1955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9" descr="bulletpoint-pagina">
            <a:extLst>
              <a:ext uri="{FF2B5EF4-FFF2-40B4-BE49-F238E27FC236}">
                <a16:creationId xmlns:a16="http://schemas.microsoft.com/office/drawing/2014/main" id="{AACE89CB-75E9-3E43-A963-4AC5D7E970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874407"/>
            <a:ext cx="1825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60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style.org/learn/tutorials/basics-%20tutorial.aspx" TargetMode="External"/><Relationship Id="rId2" Type="http://schemas.openxmlformats.org/officeDocument/2006/relationships/hyperlink" Target="http://www.apastyl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e-DE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Überblick</a:t>
            </a:r>
            <a:r>
              <a:rPr lang="en-US" altLang="de-DE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de-DE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Wissenschaftliches</a:t>
            </a:r>
            <a:r>
              <a:rPr lang="en-US" altLang="de-DE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de-DE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Arbeiten</a:t>
            </a:r>
            <a:endParaRPr lang="en-US" altLang="de-DE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555" name="Subtit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de-DE" sz="135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Seminar</a:t>
            </a:r>
          </a:p>
        </p:txBody>
      </p:sp>
      <p:sp>
        <p:nvSpPr>
          <p:cNvPr id="23556" name="Text Placeholder 5"/>
          <p:cNvSpPr>
            <a:spLocks noGrp="1" noChangeArrowheads="1"/>
          </p:cNvSpPr>
          <p:nvPr>
            <p:ph type="body" sz="quarter" idx="17"/>
          </p:nvPr>
        </p:nvSpPr>
        <p:spPr>
          <a:xfrm>
            <a:off x="1714500" y="5191126"/>
            <a:ext cx="2857500" cy="198834"/>
          </a:xfrm>
        </p:spPr>
        <p:txBody>
          <a:bodyPr/>
          <a:lstStyle/>
          <a:p>
            <a:r>
              <a:rPr lang="en-US" altLang="de-DE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Prof. Dr. Marina Fiedler </a:t>
            </a:r>
          </a:p>
        </p:txBody>
      </p:sp>
      <p:sp>
        <p:nvSpPr>
          <p:cNvPr id="23557" name="Text Placeholder 6"/>
          <p:cNvSpPr>
            <a:spLocks noGrp="1" noChangeArrowheads="1"/>
          </p:cNvSpPr>
          <p:nvPr>
            <p:ph type="body" sz="quarter" idx="18"/>
          </p:nvPr>
        </p:nvSpPr>
        <p:spPr>
          <a:xfrm>
            <a:off x="1714501" y="5389960"/>
            <a:ext cx="3613547" cy="198834"/>
          </a:xfrm>
        </p:spPr>
        <p:txBody>
          <a:bodyPr/>
          <a:lstStyle/>
          <a:p>
            <a:r>
              <a:rPr lang="en-US" altLang="de-DE">
                <a:latin typeface="Arial" pitchFamily="34" charset="0"/>
                <a:ea typeface="ＭＳ Ｐゴシック" pitchFamily="34" charset="-128"/>
                <a:cs typeface="Arial" pitchFamily="34" charset="0"/>
              </a:rPr>
              <a:t>Lehrstuhl für Management, Personal und Information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84F5B9-1318-B944-86AA-C94B91A9706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E4D750-6393-4CD1-B523-F38A0E9FC43D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1275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4A0533D-B693-DA4D-9DF9-064BC708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10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9A8E1C-CBFA-FA4C-8985-2D31F9537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Data </a:t>
            </a:r>
            <a:r>
              <a:rPr lang="de-DE" sz="1600" dirty="0" err="1"/>
              <a:t>Structure</a:t>
            </a:r>
            <a:endParaRPr lang="de-DE" sz="1600" dirty="0"/>
          </a:p>
        </p:txBody>
      </p:sp>
      <p:pic>
        <p:nvPicPr>
          <p:cNvPr id="6" name="Grafik 5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A18E3CBA-4A21-5745-A422-4595DB11C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9776"/>
            <a:ext cx="7494494" cy="533064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E347B3B-F6B4-3342-B598-8D0D9D046E2A}"/>
              </a:ext>
            </a:extLst>
          </p:cNvPr>
          <p:cNvSpPr txBox="1"/>
          <p:nvPr/>
        </p:nvSpPr>
        <p:spPr>
          <a:xfrm>
            <a:off x="2987040" y="6538913"/>
            <a:ext cx="3246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Datenstruktur (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Gioa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et al., 2012)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021C05AC-DED0-654C-9E48-0280BFC2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457200"/>
          </a:xfrm>
        </p:spPr>
        <p:txBody>
          <a:bodyPr/>
          <a:lstStyle/>
          <a:p>
            <a:r>
              <a:rPr lang="de-DE" dirty="0"/>
              <a:t>1. Grundlagen </a:t>
            </a:r>
            <a:r>
              <a:rPr lang="de-DE" u="sng" dirty="0"/>
              <a:t>qualitativer</a:t>
            </a:r>
            <a:r>
              <a:rPr lang="de-DE" dirty="0"/>
              <a:t> Forschung – Vom </a:t>
            </a:r>
            <a:r>
              <a:rPr lang="de-DE" dirty="0" err="1"/>
              <a:t>Coding</a:t>
            </a:r>
            <a:r>
              <a:rPr lang="de-DE" dirty="0"/>
              <a:t> zum Modell</a:t>
            </a:r>
          </a:p>
        </p:txBody>
      </p:sp>
    </p:spTree>
    <p:extLst>
      <p:ext uri="{BB962C8B-B14F-4D97-AF65-F5344CB8AC3E}">
        <p14:creationId xmlns:p14="http://schemas.microsoft.com/office/powerpoint/2010/main" val="181451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10D4140-50C5-DC43-8C85-0E082D13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11</a:t>
            </a:fld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BD2C064-58A5-924C-9E7E-461D0A405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859931"/>
            <a:ext cx="8686800" cy="467898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6867FF0-7693-474B-ABBA-F943305A67B2}"/>
              </a:ext>
            </a:extLst>
          </p:cNvPr>
          <p:cNvSpPr txBox="1"/>
          <p:nvPr/>
        </p:nvSpPr>
        <p:spPr>
          <a:xfrm>
            <a:off x="399393" y="1387366"/>
            <a:ext cx="8376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Modell (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Gioia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et al., 2012) 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021C05AC-DED0-654C-9E48-0280BFC2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457200"/>
          </a:xfrm>
        </p:spPr>
        <p:txBody>
          <a:bodyPr/>
          <a:lstStyle/>
          <a:p>
            <a:r>
              <a:rPr lang="de-DE" dirty="0"/>
              <a:t>1. Grundlagen </a:t>
            </a:r>
            <a:r>
              <a:rPr lang="de-DE" u="sng" dirty="0"/>
              <a:t>qualitativer</a:t>
            </a:r>
            <a:r>
              <a:rPr lang="de-DE" dirty="0"/>
              <a:t> Forschung – Vom </a:t>
            </a:r>
            <a:r>
              <a:rPr lang="de-DE" dirty="0" err="1"/>
              <a:t>Coding</a:t>
            </a:r>
            <a:r>
              <a:rPr lang="de-DE" dirty="0"/>
              <a:t> zum Modell</a:t>
            </a:r>
          </a:p>
        </p:txBody>
      </p:sp>
    </p:spTree>
    <p:extLst>
      <p:ext uri="{BB962C8B-B14F-4D97-AF65-F5344CB8AC3E}">
        <p14:creationId xmlns:p14="http://schemas.microsoft.com/office/powerpoint/2010/main" val="3516651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B898E2-E3FA-7D41-A2F6-9D080C46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12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5DAA12-A8F1-1B4B-AA44-B569B629A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90" y="2051266"/>
            <a:ext cx="3480547" cy="360829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Wie Zitate im Text einbauen?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b="1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sz="1600" dirty="0"/>
              <a:t>Zitate illustrieren Beispielhaft Aussagen und zusammenhänge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sz="1600" dirty="0"/>
              <a:t>Zitate unterstützen damit die Argumentation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sz="1600" dirty="0"/>
              <a:t>Zitate müssen entsprechend in die Argumentation eingebettet werden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sz="1600" dirty="0"/>
              <a:t>Zitate kennzeichnen: </a:t>
            </a:r>
            <a:br>
              <a:rPr lang="de-DE" sz="1600" dirty="0"/>
            </a:br>
            <a:r>
              <a:rPr lang="de-DE" sz="1600" dirty="0"/>
              <a:t>Einrücken und Kursiv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825" y="1245841"/>
            <a:ext cx="3589525" cy="511051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925825" y="1173162"/>
            <a:ext cx="2084575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5481637" y="973090"/>
            <a:ext cx="2084575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04800" y="6153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Quelle</a:t>
            </a:r>
            <a:r>
              <a:rPr lang="en-US" sz="1200" dirty="0"/>
              <a:t>: Gregory, R. W., </a:t>
            </a:r>
            <a:r>
              <a:rPr lang="en-US" sz="1200" dirty="0" err="1"/>
              <a:t>Keil</a:t>
            </a:r>
            <a:r>
              <a:rPr lang="en-US" sz="1200" dirty="0"/>
              <a:t>, M., </a:t>
            </a:r>
            <a:r>
              <a:rPr lang="en-US" sz="1200" dirty="0" err="1"/>
              <a:t>Muntermann</a:t>
            </a:r>
            <a:r>
              <a:rPr lang="en-US" sz="1200" dirty="0"/>
              <a:t>, J., &amp; </a:t>
            </a:r>
            <a:r>
              <a:rPr lang="en-US" sz="1200" dirty="0" err="1"/>
              <a:t>Mähring</a:t>
            </a:r>
            <a:r>
              <a:rPr lang="en-US" sz="1200" dirty="0"/>
              <a:t>, M. (2015). Paradoxes and the nature of ambidexterity in IT transformation programs. </a:t>
            </a:r>
            <a:r>
              <a:rPr lang="en-US" sz="1200" i="1" dirty="0"/>
              <a:t>Information Systems Research</a:t>
            </a:r>
            <a:r>
              <a:rPr lang="en-US" sz="1200" dirty="0"/>
              <a:t>, </a:t>
            </a:r>
            <a:r>
              <a:rPr lang="en-US" sz="1200" i="1" dirty="0"/>
              <a:t>26</a:t>
            </a:r>
            <a:r>
              <a:rPr lang="en-US" sz="1200" dirty="0"/>
              <a:t>(1), 57-80.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021C05AC-DED0-654C-9E48-0280BFC2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457200"/>
          </a:xfrm>
        </p:spPr>
        <p:txBody>
          <a:bodyPr/>
          <a:lstStyle/>
          <a:p>
            <a:r>
              <a:rPr lang="de-DE" dirty="0"/>
              <a:t>1. Grundlagen </a:t>
            </a:r>
            <a:r>
              <a:rPr lang="de-DE" u="sng" dirty="0"/>
              <a:t>qualitativer</a:t>
            </a:r>
            <a:r>
              <a:rPr lang="de-DE" dirty="0"/>
              <a:t> Forschung</a:t>
            </a:r>
          </a:p>
        </p:txBody>
      </p:sp>
      <p:sp>
        <p:nvSpPr>
          <p:cNvPr id="11" name="Pfeil nach rechts 10"/>
          <p:cNvSpPr/>
          <p:nvPr/>
        </p:nvSpPr>
        <p:spPr>
          <a:xfrm>
            <a:off x="4374776" y="3056965"/>
            <a:ext cx="551049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feil nach rechts 11"/>
          <p:cNvSpPr/>
          <p:nvPr/>
        </p:nvSpPr>
        <p:spPr>
          <a:xfrm>
            <a:off x="4374776" y="4635968"/>
            <a:ext cx="551049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7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E3D3176-3597-7F4C-91AC-0A7F7220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13</a:t>
            </a:fld>
            <a:endParaRPr lang="de-DE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021C05AC-DED0-654C-9E48-0280BFC2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457200"/>
          </a:xfrm>
        </p:spPr>
        <p:txBody>
          <a:bodyPr/>
          <a:lstStyle/>
          <a:p>
            <a:r>
              <a:rPr lang="de-DE" dirty="0"/>
              <a:t>1. Grundlagen </a:t>
            </a:r>
            <a:r>
              <a:rPr lang="de-DE" u="sng" dirty="0"/>
              <a:t>qualitativer</a:t>
            </a:r>
            <a:r>
              <a:rPr lang="de-DE" dirty="0"/>
              <a:t> Forschung – Ein paar Leitgedanken</a:t>
            </a:r>
          </a:p>
        </p:txBody>
      </p:sp>
      <p:sp>
        <p:nvSpPr>
          <p:cNvPr id="9" name="Rechteck 8"/>
          <p:cNvSpPr/>
          <p:nvPr/>
        </p:nvSpPr>
        <p:spPr>
          <a:xfrm>
            <a:off x="228601" y="1397675"/>
            <a:ext cx="434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/>
              <a:t>DAS CODING:</a:t>
            </a:r>
            <a:br>
              <a:rPr lang="de-DE" dirty="0"/>
            </a:b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unusual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conclude</a:t>
            </a:r>
            <a:r>
              <a:rPr lang="de-DE" dirty="0"/>
              <a:t>, ‘‘</a:t>
            </a:r>
            <a:r>
              <a:rPr lang="de-DE" dirty="0" err="1"/>
              <a:t>I’m</a:t>
            </a:r>
            <a:r>
              <a:rPr lang="de-DE" dirty="0"/>
              <a:t> lost,’’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firm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sense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don’t</a:t>
            </a:r>
            <a:r>
              <a:rPr lang="de-DE" dirty="0"/>
              <a:t> </a:t>
            </a:r>
            <a:r>
              <a:rPr lang="de-DE" dirty="0" err="1"/>
              <a:t>seem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hang </a:t>
            </a:r>
            <a:r>
              <a:rPr lang="de-DE" dirty="0" err="1"/>
              <a:t>together</a:t>
            </a:r>
            <a:r>
              <a:rPr lang="de-DE" dirty="0"/>
              <a:t>. </a:t>
            </a:r>
            <a:r>
              <a:rPr lang="de-DE" dirty="0" err="1"/>
              <a:t>Yet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lost at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stage</a:t>
            </a:r>
            <a:r>
              <a:rPr lang="de-DE" dirty="0"/>
              <a:t> -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author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fond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saying</a:t>
            </a:r>
            <a:r>
              <a:rPr lang="de-DE" dirty="0"/>
              <a:t>, ‘‘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gotta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lost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’’. (</a:t>
            </a:r>
            <a:r>
              <a:rPr lang="de-DE" dirty="0" err="1"/>
              <a:t>Gioa</a:t>
            </a:r>
            <a:r>
              <a:rPr lang="de-DE" dirty="0"/>
              <a:t> et al., 2012, S. 20)</a:t>
            </a:r>
          </a:p>
        </p:txBody>
      </p:sp>
      <p:sp>
        <p:nvSpPr>
          <p:cNvPr id="10" name="Rechteck 9"/>
          <p:cNvSpPr/>
          <p:nvPr/>
        </p:nvSpPr>
        <p:spPr>
          <a:xfrm>
            <a:off x="304800" y="460202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b="1" u="sng" dirty="0"/>
              <a:t>VON DATEN ZUM MODEL:</a:t>
            </a:r>
            <a:br>
              <a:rPr lang="de-DE" dirty="0"/>
            </a:br>
            <a:r>
              <a:rPr lang="de-DE" dirty="0"/>
              <a:t>[The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]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nonetheless</a:t>
            </a:r>
            <a:r>
              <a:rPr lang="de-DE" dirty="0"/>
              <a:t> a </a:t>
            </a:r>
            <a:r>
              <a:rPr lang="de-DE" dirty="0" err="1"/>
              <a:t>static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dynamic</a:t>
            </a:r>
            <a:r>
              <a:rPr lang="de-DE" dirty="0"/>
              <a:t> </a:t>
            </a:r>
            <a:r>
              <a:rPr lang="de-DE" dirty="0" err="1"/>
              <a:t>phenomenon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doesn’t</a:t>
            </a:r>
            <a:r>
              <a:rPr lang="de-DE" dirty="0"/>
              <a:t>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investigate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 </a:t>
            </a:r>
            <a:r>
              <a:rPr lang="de-DE" dirty="0" err="1"/>
              <a:t>unless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static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—a </a:t>
            </a:r>
            <a:r>
              <a:rPr lang="de-DE" dirty="0" err="1"/>
              <a:t>photograph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will—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a </a:t>
            </a:r>
            <a:r>
              <a:rPr lang="de-DE" dirty="0" err="1"/>
              <a:t>motion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. (</a:t>
            </a:r>
            <a:r>
              <a:rPr lang="de-DE" dirty="0" err="1"/>
              <a:t>Gioa</a:t>
            </a:r>
            <a:r>
              <a:rPr lang="de-DE" dirty="0"/>
              <a:t> et al., 2012, S.22)</a:t>
            </a:r>
          </a:p>
        </p:txBody>
      </p:sp>
      <p:sp>
        <p:nvSpPr>
          <p:cNvPr id="12" name="Rechteck 11"/>
          <p:cNvSpPr/>
          <p:nvPr/>
        </p:nvSpPr>
        <p:spPr>
          <a:xfrm>
            <a:off x="4572001" y="28288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b="1" u="sng" dirty="0"/>
              <a:t>DIE BEFUNDE ORDNEN:</a:t>
            </a:r>
            <a:br>
              <a:rPr lang="de-DE" dirty="0"/>
            </a:br>
            <a:r>
              <a:rPr lang="de-DE" dirty="0"/>
              <a:t>(…)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constructing</a:t>
            </a:r>
            <a:r>
              <a:rPr lang="de-DE" dirty="0"/>
              <a:t> a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compels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begin</a:t>
            </a:r>
            <a:r>
              <a:rPr lang="de-DE" dirty="0"/>
              <a:t> </a:t>
            </a:r>
            <a:r>
              <a:rPr lang="de-DE" dirty="0" err="1"/>
              <a:t>thinking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theoretically</a:t>
            </a:r>
            <a:r>
              <a:rPr lang="de-DE" dirty="0"/>
              <a:t> (…) [</a:t>
            </a:r>
            <a:r>
              <a:rPr lang="de-DE" dirty="0" err="1"/>
              <a:t>or</a:t>
            </a:r>
            <a:r>
              <a:rPr lang="de-DE" dirty="0"/>
              <a:t>] ‘‘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those</a:t>
            </a:r>
            <a:r>
              <a:rPr lang="de-DE" dirty="0"/>
              <a:t> </a:t>
            </a:r>
            <a:r>
              <a:rPr lang="de-DE" dirty="0" err="1"/>
              <a:t>transcripts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notes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just </a:t>
            </a:r>
            <a:r>
              <a:rPr lang="de-DE" dirty="0" err="1"/>
              <a:t>page</a:t>
            </a:r>
            <a:r>
              <a:rPr lang="de-DE" dirty="0"/>
              <a:t> after </a:t>
            </a:r>
            <a:r>
              <a:rPr lang="de-DE" dirty="0" err="1"/>
              <a:t>page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’’. (</a:t>
            </a:r>
            <a:r>
              <a:rPr lang="de-DE" dirty="0" err="1"/>
              <a:t>Gioa</a:t>
            </a:r>
            <a:r>
              <a:rPr lang="de-DE" dirty="0"/>
              <a:t> et al., 2012, S. 21)</a:t>
            </a:r>
          </a:p>
        </p:txBody>
      </p:sp>
    </p:spTree>
    <p:extLst>
      <p:ext uri="{BB962C8B-B14F-4D97-AF65-F5344CB8AC3E}">
        <p14:creationId xmlns:p14="http://schemas.microsoft.com/office/powerpoint/2010/main" val="478638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5F45697-8AA6-CE4A-A6D2-FEAB8E17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14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82D0DFA-6038-E441-B684-E05797D57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Grundlagen </a:t>
            </a:r>
            <a:r>
              <a:rPr lang="de-DE" u="sng" dirty="0"/>
              <a:t>quantitativer</a:t>
            </a:r>
            <a:r>
              <a:rPr lang="de-DE" dirty="0"/>
              <a:t> Forschung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CFD562-56C8-1546-A6FC-323D26CDA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Untersuchungsdesigns</a:t>
            </a:r>
            <a:endParaRPr lang="de-DE" sz="1600" dirty="0"/>
          </a:p>
          <a:p>
            <a:pPr>
              <a:lnSpc>
                <a:spcPct val="100000"/>
              </a:lnSpc>
            </a:pP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b="1" dirty="0"/>
              <a:t>Explorative</a:t>
            </a:r>
            <a:r>
              <a:rPr lang="de-DE" sz="1600" dirty="0"/>
              <a:t> Studie:</a:t>
            </a:r>
          </a:p>
          <a:p>
            <a:pPr lvl="1">
              <a:lnSpc>
                <a:spcPct val="100000"/>
              </a:lnSpc>
            </a:pPr>
            <a:r>
              <a:rPr lang="de-DE" sz="1400" dirty="0"/>
              <a:t>Geringes Vorwissen</a:t>
            </a:r>
          </a:p>
          <a:p>
            <a:pPr lvl="1">
              <a:lnSpc>
                <a:spcPct val="100000"/>
              </a:lnSpc>
            </a:pPr>
            <a:r>
              <a:rPr lang="de-DE" sz="1400" dirty="0"/>
              <a:t>Häufiges Ziel: Aufstellen von Hypothesen</a:t>
            </a:r>
          </a:p>
          <a:p>
            <a:pPr>
              <a:lnSpc>
                <a:spcPct val="100000"/>
              </a:lnSpc>
            </a:pP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b="1" dirty="0"/>
              <a:t>Deskriptive</a:t>
            </a:r>
            <a:r>
              <a:rPr lang="de-DE" sz="1600" dirty="0"/>
              <a:t> Studie:</a:t>
            </a:r>
          </a:p>
          <a:p>
            <a:pPr lvl="1">
              <a:lnSpc>
                <a:spcPct val="100000"/>
              </a:lnSpc>
            </a:pPr>
            <a:r>
              <a:rPr lang="de-DE" sz="1400" dirty="0"/>
              <a:t>Eine Stichprobe </a:t>
            </a:r>
            <a:r>
              <a:rPr lang="de-DE" sz="1400" dirty="0">
                <a:sym typeface="Wingdings" pitchFamily="2" charset="2"/>
              </a:rPr>
              <a:t> Beschreibung und Analyse der Eigenschaften und Merkmale</a:t>
            </a:r>
          </a:p>
          <a:p>
            <a:pPr lvl="1">
              <a:lnSpc>
                <a:spcPct val="100000"/>
              </a:lnSpc>
            </a:pPr>
            <a:r>
              <a:rPr lang="de-DE" sz="1400" dirty="0">
                <a:sym typeface="Wingdings" pitchFamily="2" charset="2"/>
              </a:rPr>
              <a:t>Aussage nur über tatsächlich untersuchte Objekte</a:t>
            </a:r>
          </a:p>
          <a:p>
            <a:pPr>
              <a:lnSpc>
                <a:spcPct val="100000"/>
              </a:lnSpc>
            </a:pPr>
            <a:endParaRPr lang="de-DE" sz="1600" dirty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de-DE" sz="1600" b="1" dirty="0">
                <a:sym typeface="Wingdings" pitchFamily="2" charset="2"/>
              </a:rPr>
              <a:t>Konfirmatorische</a:t>
            </a:r>
            <a:r>
              <a:rPr lang="de-DE" sz="1600" dirty="0">
                <a:sym typeface="Wingdings" pitchFamily="2" charset="2"/>
              </a:rPr>
              <a:t> Studie:</a:t>
            </a:r>
          </a:p>
          <a:p>
            <a:pPr lvl="1">
              <a:lnSpc>
                <a:spcPct val="100000"/>
              </a:lnSpc>
            </a:pPr>
            <a:r>
              <a:rPr lang="de-DE" sz="1400" dirty="0">
                <a:sym typeface="Wingdings" pitchFamily="2" charset="2"/>
              </a:rPr>
              <a:t>Überprüfung von bestehenden Hypothesen</a:t>
            </a:r>
            <a:endParaRPr lang="de-DE" sz="1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14D14DE-8122-D24B-82E4-F0050AEFD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912" y="6401354"/>
            <a:ext cx="21942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200" b="0" dirty="0">
                <a:latin typeface="Arial" panose="020B0604020202020204" pitchFamily="34" charset="0"/>
              </a:rPr>
              <a:t>Quelle: Bortz/</a:t>
            </a:r>
            <a:r>
              <a:rPr lang="en-US" altLang="de-DE" sz="1200" b="0" dirty="0" err="1">
                <a:latin typeface="Arial" panose="020B0604020202020204" pitchFamily="34" charset="0"/>
              </a:rPr>
              <a:t>Döring</a:t>
            </a:r>
            <a:r>
              <a:rPr lang="en-US" altLang="de-DE" sz="1200" b="0" dirty="0">
                <a:latin typeface="Arial" panose="020B0604020202020204" pitchFamily="34" charset="0"/>
              </a:rPr>
              <a:t> (1995)</a:t>
            </a:r>
          </a:p>
        </p:txBody>
      </p:sp>
    </p:spTree>
    <p:extLst>
      <p:ext uri="{BB962C8B-B14F-4D97-AF65-F5344CB8AC3E}">
        <p14:creationId xmlns:p14="http://schemas.microsoft.com/office/powerpoint/2010/main" val="1187126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548B4A2-DF13-B14D-95FF-A47C0C5C7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15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AEBA25-057D-1745-AB77-366AB6391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Grundbegriffe</a:t>
            </a: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dirty="0"/>
              <a:t>Unabhängige Variable: 	Variable, die in einem Experiment bewusst verändert wird, um 			ihre Wirkung auf die abhängige Variable zu beobachten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Abhängige Variable: 	Wird von der unabhängigen Variable verändert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Kontrollvariable: 		Bekannte, gemessene Variable, die Einfluss auf das Ergebnis 			hat und kontrolliert werden kann 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Störvariable: 		Unbekannte, nicht gemessene Variable, die das Ergebnis 				beeinflusst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Stichprobenauswahl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Grundgesamtheit (Population): Die gesamte Zielgruppe einer Erhebung, aus der dann eine Stichprobe gezogen wird.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Stichprobe: Teilmenge der Grundgesamtheit, von der Informationen im Rahmen der Studie eingeholt werden.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C82D0DFA-6038-E441-B684-E05797D5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457200"/>
          </a:xfrm>
        </p:spPr>
        <p:txBody>
          <a:bodyPr/>
          <a:lstStyle/>
          <a:p>
            <a:r>
              <a:rPr lang="de-DE" dirty="0"/>
              <a:t>1. Grundlagen </a:t>
            </a:r>
            <a:r>
              <a:rPr lang="de-DE" u="sng" dirty="0"/>
              <a:t>quantitativer</a:t>
            </a:r>
            <a:r>
              <a:rPr lang="de-DE" dirty="0"/>
              <a:t> Forschung</a:t>
            </a:r>
          </a:p>
        </p:txBody>
      </p:sp>
    </p:spTree>
    <p:extLst>
      <p:ext uri="{BB962C8B-B14F-4D97-AF65-F5344CB8AC3E}">
        <p14:creationId xmlns:p14="http://schemas.microsoft.com/office/powerpoint/2010/main" val="706277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26CF3C8-9F3E-1A4A-BF70-67666565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16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25B5D7-4C33-3E48-AEEB-B9050735D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Festlegen der Datenerhebungsmethode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83FA63D-7D70-274B-9200-C9A1EDCC212C}"/>
              </a:ext>
            </a:extLst>
          </p:cNvPr>
          <p:cNvSpPr txBox="1"/>
          <p:nvPr/>
        </p:nvSpPr>
        <p:spPr>
          <a:xfrm>
            <a:off x="3788758" y="2095836"/>
            <a:ext cx="16426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Datengrundlage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5A3FCE-D7D9-D442-ABAB-2117418D85A8}"/>
              </a:ext>
            </a:extLst>
          </p:cNvPr>
          <p:cNvSpPr txBox="1"/>
          <p:nvPr/>
        </p:nvSpPr>
        <p:spPr>
          <a:xfrm>
            <a:off x="929993" y="2811983"/>
            <a:ext cx="16426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Erhebung von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Primärdaten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411830-2FC0-6F4E-89F3-920A3BCB4746}"/>
              </a:ext>
            </a:extLst>
          </p:cNvPr>
          <p:cNvSpPr txBox="1"/>
          <p:nvPr/>
        </p:nvSpPr>
        <p:spPr>
          <a:xfrm>
            <a:off x="6559438" y="2814755"/>
            <a:ext cx="18544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Verwendung von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Sekundärdaten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7E84ED-28B5-E64F-9D4E-F40594426DED}"/>
              </a:ext>
            </a:extLst>
          </p:cNvPr>
          <p:cNvSpPr txBox="1"/>
          <p:nvPr/>
        </p:nvSpPr>
        <p:spPr>
          <a:xfrm>
            <a:off x="120537" y="4046017"/>
            <a:ext cx="144122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Beobachtung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2155FDA-C19A-6749-B8D7-22FBB52C6EB4}"/>
              </a:ext>
            </a:extLst>
          </p:cNvPr>
          <p:cNvSpPr txBox="1"/>
          <p:nvPr/>
        </p:nvSpPr>
        <p:spPr>
          <a:xfrm>
            <a:off x="1982465" y="4037924"/>
            <a:ext cx="120419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Befragung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C8EF8DF-4F8F-7643-ACBF-91969458FDC5}"/>
              </a:ext>
            </a:extLst>
          </p:cNvPr>
          <p:cNvSpPr txBox="1"/>
          <p:nvPr/>
        </p:nvSpPr>
        <p:spPr>
          <a:xfrm>
            <a:off x="7486650" y="4037924"/>
            <a:ext cx="146465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Interne Daten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B2005-6E41-5D48-9FE0-E1F315E85A2E}"/>
              </a:ext>
            </a:extLst>
          </p:cNvPr>
          <p:cNvSpPr txBox="1"/>
          <p:nvPr/>
        </p:nvSpPr>
        <p:spPr>
          <a:xfrm>
            <a:off x="5431442" y="4046017"/>
            <a:ext cx="15632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Externe Daten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361693-A777-B44A-8227-8AF6C950A8EC}"/>
              </a:ext>
            </a:extLst>
          </p:cNvPr>
          <p:cNvSpPr txBox="1"/>
          <p:nvPr/>
        </p:nvSpPr>
        <p:spPr>
          <a:xfrm>
            <a:off x="4863314" y="4995446"/>
            <a:ext cx="146465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öffentlich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9A0077-A167-B04E-B664-0A41F23EDA71}"/>
              </a:ext>
            </a:extLst>
          </p:cNvPr>
          <p:cNvSpPr txBox="1"/>
          <p:nvPr/>
        </p:nvSpPr>
        <p:spPr>
          <a:xfrm>
            <a:off x="6635470" y="4995446"/>
            <a:ext cx="146465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kommerziell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D99DBE9-47F8-4146-AB67-6D007E6778CD}"/>
              </a:ext>
            </a:extLst>
          </p:cNvPr>
          <p:cNvSpPr txBox="1"/>
          <p:nvPr/>
        </p:nvSpPr>
        <p:spPr>
          <a:xfrm>
            <a:off x="16186" y="5152134"/>
            <a:ext cx="15455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Tiefeninterview</a:t>
            </a:r>
          </a:p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Gruppendiskussion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727C976-78AE-0245-9160-AEDD09550E6B}"/>
              </a:ext>
            </a:extLst>
          </p:cNvPr>
          <p:cNvSpPr txBox="1"/>
          <p:nvPr/>
        </p:nvSpPr>
        <p:spPr>
          <a:xfrm>
            <a:off x="1503264" y="5149334"/>
            <a:ext cx="201053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Standardisierte Befragung: mündlich, schriftlich, telefonisch, online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0A7658CE-735D-8049-A9AA-6ADEAE90A3BF}"/>
              </a:ext>
            </a:extLst>
          </p:cNvPr>
          <p:cNvCxnSpPr>
            <a:cxnSpLocks/>
          </p:cNvCxnSpPr>
          <p:nvPr/>
        </p:nvCxnSpPr>
        <p:spPr>
          <a:xfrm>
            <a:off x="1751335" y="2616168"/>
            <a:ext cx="57353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006E099-D1F7-ED4A-82BC-ED35115E23BB}"/>
              </a:ext>
            </a:extLst>
          </p:cNvPr>
          <p:cNvCxnSpPr>
            <a:cxnSpLocks/>
          </p:cNvCxnSpPr>
          <p:nvPr/>
        </p:nvCxnSpPr>
        <p:spPr>
          <a:xfrm>
            <a:off x="7486650" y="2616168"/>
            <a:ext cx="0" cy="19581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975A8EC8-7C0F-F84A-A290-C3A33D99DFCF}"/>
              </a:ext>
            </a:extLst>
          </p:cNvPr>
          <p:cNvCxnSpPr>
            <a:cxnSpLocks/>
          </p:cNvCxnSpPr>
          <p:nvPr/>
        </p:nvCxnSpPr>
        <p:spPr>
          <a:xfrm>
            <a:off x="4628643" y="2420353"/>
            <a:ext cx="0" cy="19581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E7E2DF94-2D4F-104C-9628-D8206722E507}"/>
              </a:ext>
            </a:extLst>
          </p:cNvPr>
          <p:cNvCxnSpPr>
            <a:cxnSpLocks/>
          </p:cNvCxnSpPr>
          <p:nvPr/>
        </p:nvCxnSpPr>
        <p:spPr>
          <a:xfrm>
            <a:off x="1751335" y="2616168"/>
            <a:ext cx="0" cy="19581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1E2B6548-3EB0-7D4A-8E41-906FB8765A1F}"/>
              </a:ext>
            </a:extLst>
          </p:cNvPr>
          <p:cNvCxnSpPr>
            <a:cxnSpLocks/>
          </p:cNvCxnSpPr>
          <p:nvPr/>
        </p:nvCxnSpPr>
        <p:spPr>
          <a:xfrm>
            <a:off x="1751335" y="3335203"/>
            <a:ext cx="0" cy="34821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0C59E773-E794-314C-9C7A-FDF9470BC005}"/>
              </a:ext>
            </a:extLst>
          </p:cNvPr>
          <p:cNvCxnSpPr>
            <a:cxnSpLocks/>
          </p:cNvCxnSpPr>
          <p:nvPr/>
        </p:nvCxnSpPr>
        <p:spPr>
          <a:xfrm>
            <a:off x="7486650" y="3335203"/>
            <a:ext cx="0" cy="39163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40F98689-A1DC-DD4A-8BFD-C73AEB8ABB51}"/>
              </a:ext>
            </a:extLst>
          </p:cNvPr>
          <p:cNvCxnSpPr>
            <a:cxnSpLocks/>
          </p:cNvCxnSpPr>
          <p:nvPr/>
        </p:nvCxnSpPr>
        <p:spPr>
          <a:xfrm>
            <a:off x="827073" y="3683418"/>
            <a:ext cx="0" cy="35450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A262609D-1C5C-904A-8D82-3B003AB437B8}"/>
              </a:ext>
            </a:extLst>
          </p:cNvPr>
          <p:cNvCxnSpPr>
            <a:cxnSpLocks/>
          </p:cNvCxnSpPr>
          <p:nvPr/>
        </p:nvCxnSpPr>
        <p:spPr>
          <a:xfrm>
            <a:off x="2584562" y="3683418"/>
            <a:ext cx="0" cy="34715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42B57649-E86B-BE40-9E0C-00CE9799A182}"/>
              </a:ext>
            </a:extLst>
          </p:cNvPr>
          <p:cNvCxnSpPr>
            <a:cxnSpLocks/>
          </p:cNvCxnSpPr>
          <p:nvPr/>
        </p:nvCxnSpPr>
        <p:spPr>
          <a:xfrm>
            <a:off x="6213082" y="3726833"/>
            <a:ext cx="0" cy="30373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1FE04DFC-C0EE-2142-A27E-BE296593C248}"/>
              </a:ext>
            </a:extLst>
          </p:cNvPr>
          <p:cNvCxnSpPr>
            <a:cxnSpLocks/>
          </p:cNvCxnSpPr>
          <p:nvPr/>
        </p:nvCxnSpPr>
        <p:spPr>
          <a:xfrm>
            <a:off x="8218979" y="3726833"/>
            <a:ext cx="2107" cy="31109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62495C9C-945D-6040-9008-25A287E93301}"/>
              </a:ext>
            </a:extLst>
          </p:cNvPr>
          <p:cNvCxnSpPr>
            <a:cxnSpLocks/>
          </p:cNvCxnSpPr>
          <p:nvPr/>
        </p:nvCxnSpPr>
        <p:spPr>
          <a:xfrm flipH="1">
            <a:off x="827073" y="3683418"/>
            <a:ext cx="175749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313D7EB6-0E51-7E4B-8DF5-B85E7EBACF78}"/>
              </a:ext>
            </a:extLst>
          </p:cNvPr>
          <p:cNvCxnSpPr>
            <a:cxnSpLocks/>
          </p:cNvCxnSpPr>
          <p:nvPr/>
        </p:nvCxnSpPr>
        <p:spPr>
          <a:xfrm flipH="1">
            <a:off x="6213082" y="3726833"/>
            <a:ext cx="200589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61998257-B94D-9745-A339-6A71987C35E9}"/>
              </a:ext>
            </a:extLst>
          </p:cNvPr>
          <p:cNvCxnSpPr>
            <a:cxnSpLocks/>
          </p:cNvCxnSpPr>
          <p:nvPr/>
        </p:nvCxnSpPr>
        <p:spPr>
          <a:xfrm>
            <a:off x="827073" y="4353794"/>
            <a:ext cx="0" cy="35450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D62EA9C6-3084-A24B-AD64-03E8050B4048}"/>
              </a:ext>
            </a:extLst>
          </p:cNvPr>
          <p:cNvCxnSpPr>
            <a:cxnSpLocks/>
          </p:cNvCxnSpPr>
          <p:nvPr/>
        </p:nvCxnSpPr>
        <p:spPr>
          <a:xfrm flipH="1">
            <a:off x="646350" y="4710188"/>
            <a:ext cx="143330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148FDA48-7315-8D41-BA7E-834275CE259E}"/>
              </a:ext>
            </a:extLst>
          </p:cNvPr>
          <p:cNvCxnSpPr>
            <a:cxnSpLocks/>
          </p:cNvCxnSpPr>
          <p:nvPr/>
        </p:nvCxnSpPr>
        <p:spPr>
          <a:xfrm>
            <a:off x="646350" y="4708300"/>
            <a:ext cx="0" cy="35450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D15AC3BC-910E-2540-88B0-27084CE19A29}"/>
              </a:ext>
            </a:extLst>
          </p:cNvPr>
          <p:cNvCxnSpPr>
            <a:cxnSpLocks/>
          </p:cNvCxnSpPr>
          <p:nvPr/>
        </p:nvCxnSpPr>
        <p:spPr>
          <a:xfrm>
            <a:off x="2079653" y="4708300"/>
            <a:ext cx="0" cy="35450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>
            <a:extLst>
              <a:ext uri="{FF2B5EF4-FFF2-40B4-BE49-F238E27FC236}">
                <a16:creationId xmlns:a16="http://schemas.microsoft.com/office/drawing/2014/main" id="{3DDCE26A-110E-D24D-9A3E-51B7B4CBF9A4}"/>
              </a:ext>
            </a:extLst>
          </p:cNvPr>
          <p:cNvCxnSpPr>
            <a:cxnSpLocks/>
          </p:cNvCxnSpPr>
          <p:nvPr/>
        </p:nvCxnSpPr>
        <p:spPr>
          <a:xfrm>
            <a:off x="6213082" y="4353794"/>
            <a:ext cx="0" cy="35450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>
            <a:extLst>
              <a:ext uri="{FF2B5EF4-FFF2-40B4-BE49-F238E27FC236}">
                <a16:creationId xmlns:a16="http://schemas.microsoft.com/office/drawing/2014/main" id="{9B64BA90-7135-D24A-9AA7-5228EC9B161B}"/>
              </a:ext>
            </a:extLst>
          </p:cNvPr>
          <p:cNvCxnSpPr>
            <a:cxnSpLocks/>
          </p:cNvCxnSpPr>
          <p:nvPr/>
        </p:nvCxnSpPr>
        <p:spPr>
          <a:xfrm flipH="1">
            <a:off x="5595644" y="4708300"/>
            <a:ext cx="177215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>
            <a:extLst>
              <a:ext uri="{FF2B5EF4-FFF2-40B4-BE49-F238E27FC236}">
                <a16:creationId xmlns:a16="http://schemas.microsoft.com/office/drawing/2014/main" id="{56E19189-2B20-E34E-93F0-7BA96C28FF11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595643" y="4708300"/>
            <a:ext cx="0" cy="28714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>
            <a:extLst>
              <a:ext uri="{FF2B5EF4-FFF2-40B4-BE49-F238E27FC236}">
                <a16:creationId xmlns:a16="http://schemas.microsoft.com/office/drawing/2014/main" id="{0E484A97-32DA-7E4A-8CE5-6E74A90B60F3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367799" y="4708300"/>
            <a:ext cx="0" cy="28714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el 2">
            <a:extLst>
              <a:ext uri="{FF2B5EF4-FFF2-40B4-BE49-F238E27FC236}">
                <a16:creationId xmlns:a16="http://schemas.microsoft.com/office/drawing/2014/main" id="{C82D0DFA-6038-E441-B684-E05797D5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457200"/>
          </a:xfrm>
        </p:spPr>
        <p:txBody>
          <a:bodyPr/>
          <a:lstStyle/>
          <a:p>
            <a:r>
              <a:rPr lang="de-DE" dirty="0"/>
              <a:t>1. Grundlagen </a:t>
            </a:r>
            <a:r>
              <a:rPr lang="de-DE" u="sng" dirty="0"/>
              <a:t>quantitativer</a:t>
            </a:r>
            <a:r>
              <a:rPr lang="de-DE" dirty="0"/>
              <a:t> Forschung</a:t>
            </a:r>
          </a:p>
        </p:txBody>
      </p:sp>
    </p:spTree>
    <p:extLst>
      <p:ext uri="{BB962C8B-B14F-4D97-AF65-F5344CB8AC3E}">
        <p14:creationId xmlns:p14="http://schemas.microsoft.com/office/powerpoint/2010/main" val="3090584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D633830-B87B-B841-9DDB-965BE47E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17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601914-3383-9844-9D67-5B4E5C8E6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Mischformen zwischen Befragung und Beobachtung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Experiment: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Laborexperiment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Feldexperiment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Panel: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Verbraucherpanel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Handelspanel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Spezialpanel</a:t>
            </a:r>
          </a:p>
          <a:p>
            <a:pPr>
              <a:lnSpc>
                <a:spcPct val="100000"/>
              </a:lnSpc>
            </a:pP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Instrumente zur Erhebung quantitativer Daten: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Interviewleitfaden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Fragebogen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Inhaltsanalyse			Mehr Infos </a:t>
            </a:r>
            <a:r>
              <a:rPr lang="de-DE" sz="1600" dirty="0">
                <a:sym typeface="Wingdings" pitchFamily="2" charset="2"/>
              </a:rPr>
              <a:t> Homburg/</a:t>
            </a:r>
            <a:r>
              <a:rPr lang="de-DE" sz="1600" dirty="0" err="1">
                <a:sym typeface="Wingdings" pitchFamily="2" charset="2"/>
              </a:rPr>
              <a:t>Krohmer</a:t>
            </a:r>
            <a:r>
              <a:rPr lang="de-DE" sz="1600" dirty="0">
                <a:sym typeface="Wingdings" pitchFamily="2" charset="2"/>
              </a:rPr>
              <a:t> S.231-239</a:t>
            </a: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C82D0DFA-6038-E441-B684-E05797D5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457200"/>
          </a:xfrm>
        </p:spPr>
        <p:txBody>
          <a:bodyPr/>
          <a:lstStyle/>
          <a:p>
            <a:r>
              <a:rPr lang="de-DE" dirty="0"/>
              <a:t>1. Grundlagen </a:t>
            </a:r>
            <a:r>
              <a:rPr lang="de-DE" u="sng" dirty="0"/>
              <a:t>quantitativer</a:t>
            </a:r>
            <a:r>
              <a:rPr lang="de-DE" dirty="0"/>
              <a:t> Forschung</a:t>
            </a:r>
          </a:p>
        </p:txBody>
      </p:sp>
    </p:spTree>
    <p:extLst>
      <p:ext uri="{BB962C8B-B14F-4D97-AF65-F5344CB8AC3E}">
        <p14:creationId xmlns:p14="http://schemas.microsoft.com/office/powerpoint/2010/main" val="1747217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5CF5441-FF8A-6D48-B2CA-26D065BA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18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99041C4-03EB-3040-AFC1-C49A7F132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Messung</a:t>
            </a: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dirty="0"/>
              <a:t>Messen </a:t>
            </a:r>
            <a:r>
              <a:rPr lang="de-DE" sz="1600" dirty="0">
                <a:sym typeface="Wingdings" pitchFamily="2" charset="2"/>
              </a:rPr>
              <a:t> Eigenschaften von Objekten werden nach bestimmten Regeln in Zahlen ausgedrückt</a:t>
            </a:r>
          </a:p>
          <a:p>
            <a:pPr>
              <a:lnSpc>
                <a:spcPct val="100000"/>
              </a:lnSpc>
            </a:pPr>
            <a:r>
              <a:rPr lang="de-DE" sz="1600" dirty="0">
                <a:sym typeface="Wingdings" pitchFamily="2" charset="2"/>
              </a:rPr>
              <a:t>Je nachdem, </a:t>
            </a:r>
            <a:r>
              <a:rPr lang="de-DE" sz="1600" b="1" dirty="0">
                <a:sym typeface="Wingdings" pitchFamily="2" charset="2"/>
              </a:rPr>
              <a:t>wie</a:t>
            </a:r>
            <a:r>
              <a:rPr lang="de-DE" sz="1600" dirty="0">
                <a:sym typeface="Wingdings" pitchFamily="2" charset="2"/>
              </a:rPr>
              <a:t> die Messung durchgeführt wird, verändert sich die Qualität der erhobenen Daten!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Skalierung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Nominalskala: 	Qualitative Eigenschaftsausprägung (z.B. Geschlecht, Religion), 			dichotomes Merkmal (z.B. ja oder nein)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Ordinalskala:	Aufstellung einer Rangordnung/Reihenfolge (z.B. Schulnoten)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Intervallskala:	Gleich große Skalenabschnitte zwischen Merkmalen (z.B. Celsius-Skala)</a:t>
            </a:r>
          </a:p>
          <a:p>
            <a:pPr>
              <a:lnSpc>
                <a:spcPct val="100000"/>
              </a:lnSpc>
            </a:pPr>
            <a:r>
              <a:rPr lang="de-DE" sz="1600" dirty="0" err="1"/>
              <a:t>Ratioskala</a:t>
            </a:r>
            <a:r>
              <a:rPr lang="de-DE" sz="1600" dirty="0"/>
              <a:t>:	Natürlicher Nullpunkt </a:t>
            </a:r>
            <a:r>
              <a:rPr lang="de-DE" sz="1600" dirty="0">
                <a:sym typeface="Wingdings" pitchFamily="2" charset="2"/>
              </a:rPr>
              <a:t>(z.B. Gewicht)</a:t>
            </a:r>
          </a:p>
          <a:p>
            <a:pPr>
              <a:lnSpc>
                <a:spcPct val="100000"/>
              </a:lnSpc>
            </a:pPr>
            <a:endParaRPr lang="de-DE" sz="1600" dirty="0">
              <a:sym typeface="Wingdings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ym typeface="Wingdings" pitchFamily="2" charset="2"/>
              </a:rPr>
              <a:t> Je höher das Skalenniveau, desto größer der Informationsgehalt, umso mehr Rechenoperationen und statistische Maße lassen sich anwenden.</a:t>
            </a:r>
            <a:endParaRPr lang="de-DE" sz="1600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C82D0DFA-6038-E441-B684-E05797D5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457200"/>
          </a:xfrm>
        </p:spPr>
        <p:txBody>
          <a:bodyPr/>
          <a:lstStyle/>
          <a:p>
            <a:r>
              <a:rPr lang="de-DE" dirty="0"/>
              <a:t>1. Grundlagen </a:t>
            </a:r>
            <a:r>
              <a:rPr lang="de-DE" u="sng" dirty="0"/>
              <a:t>quantitativer</a:t>
            </a:r>
            <a:r>
              <a:rPr lang="de-DE" dirty="0"/>
              <a:t> Forschung</a:t>
            </a:r>
          </a:p>
        </p:txBody>
      </p:sp>
    </p:spTree>
    <p:extLst>
      <p:ext uri="{BB962C8B-B14F-4D97-AF65-F5344CB8AC3E}">
        <p14:creationId xmlns:p14="http://schemas.microsoft.com/office/powerpoint/2010/main" val="2524334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9E01A02-9320-6343-8239-8B7F1028A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19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F5D01AD-DB81-B042-BAF7-04542F7C0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Beispiel: Skala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A37620F-C7C1-E545-A81B-E5A9E07A1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80" y="2232580"/>
            <a:ext cx="3075620" cy="330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B4352E2-400C-F242-84D8-7502CD0B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54" y="2656683"/>
            <a:ext cx="862013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2833042C-41AB-EA45-90BA-FD2663156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460" y="6291263"/>
            <a:ext cx="2303463" cy="247650"/>
          </a:xfrm>
          <a:prstGeom prst="roundRect">
            <a:avLst>
              <a:gd name="adj" fmla="val 64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Verdana" pitchFamily="34" charset="0"/>
              <a:buNone/>
            </a:pPr>
            <a:r>
              <a:rPr lang="de-DE" altLang="de-DE" sz="1000" b="0" dirty="0">
                <a:latin typeface="Verdana" pitchFamily="34" charset="0"/>
              </a:rPr>
              <a:t>Quelle: </a:t>
            </a:r>
            <a:r>
              <a:rPr lang="de-DE" altLang="de-DE" sz="1000" b="0" dirty="0" err="1">
                <a:latin typeface="Verdana" pitchFamily="34" charset="0"/>
              </a:rPr>
              <a:t>Berekhoven</a:t>
            </a:r>
            <a:r>
              <a:rPr lang="de-DE" altLang="de-DE" sz="1000" b="0" dirty="0">
                <a:latin typeface="Verdana" pitchFamily="34" charset="0"/>
              </a:rPr>
              <a:t> et al. (1999)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C82D0DFA-6038-E441-B684-E05797D5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457200"/>
          </a:xfrm>
        </p:spPr>
        <p:txBody>
          <a:bodyPr/>
          <a:lstStyle/>
          <a:p>
            <a:r>
              <a:rPr lang="de-DE" dirty="0"/>
              <a:t>1. Grundlagen </a:t>
            </a:r>
            <a:r>
              <a:rPr lang="de-DE" u="sng" dirty="0"/>
              <a:t>quantitativer</a:t>
            </a:r>
            <a:r>
              <a:rPr lang="de-DE" dirty="0"/>
              <a:t> Forschung</a:t>
            </a:r>
          </a:p>
        </p:txBody>
      </p:sp>
    </p:spTree>
    <p:extLst>
      <p:ext uri="{BB962C8B-B14F-4D97-AF65-F5344CB8AC3E}">
        <p14:creationId xmlns:p14="http://schemas.microsoft.com/office/powerpoint/2010/main" val="200025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9F08CF4-C57A-0C4D-8192-C2E3218FD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2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B6BA1E1-64EE-C940-86C6-257CCDC3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für heute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D5B5F-76CC-294C-B388-91E8641EA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b="1" dirty="0"/>
              <a:t>Grundlagen empirischer Forschung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Literaturrecherche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Aufbau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Zitieren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273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155837-0E62-2143-831F-CB6E97BF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20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FE2F54-04F7-D74D-96AE-BBE1C5BDE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Beispiel: Fragebogen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023F06B-F351-534D-9845-CF0A1C8F9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6771"/>
            <a:ext cx="9144000" cy="391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C82D0DFA-6038-E441-B684-E05797D5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457200"/>
          </a:xfrm>
        </p:spPr>
        <p:txBody>
          <a:bodyPr/>
          <a:lstStyle/>
          <a:p>
            <a:r>
              <a:rPr lang="de-DE" dirty="0"/>
              <a:t>1. Grundlagen </a:t>
            </a:r>
            <a:r>
              <a:rPr lang="de-DE" u="sng" dirty="0"/>
              <a:t>quantitativer</a:t>
            </a:r>
            <a:r>
              <a:rPr lang="de-DE" dirty="0"/>
              <a:t> Forschung</a:t>
            </a:r>
          </a:p>
        </p:txBody>
      </p:sp>
    </p:spTree>
    <p:extLst>
      <p:ext uri="{BB962C8B-B14F-4D97-AF65-F5344CB8AC3E}">
        <p14:creationId xmlns:p14="http://schemas.microsoft.com/office/powerpoint/2010/main" val="4059226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9765C64-B858-1D42-9F25-E4EA64F5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21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850227A-A9DB-724E-B576-017090E0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Grundlagen empirischer Forschung – eine „saubere“ Methodik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83EAA1-766D-EF43-B76E-F425E220E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de-DE" sz="16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de-DE" sz="1600" b="1" dirty="0"/>
              <a:t>„Wie sah der Prozess aus, mit dem Einsichten generiert wurden?“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Bitte bedenkt: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Ihr befasst euch sehr umfangreich mit einem spezifischen Thema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Ihr generiert eine Meinung, die in euer Verständnis passt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Diese Meinung ist subjektiv!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de-DE" sz="1600" b="1" dirty="0">
                <a:sym typeface="Wingdings" pitchFamily="2" charset="2"/>
              </a:rPr>
              <a:t> </a:t>
            </a:r>
            <a:r>
              <a:rPr lang="de-DE" sz="1600" b="1" dirty="0"/>
              <a:t>Sauberes Vorgehen soll überzeugen!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998210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2AE7346-B8DB-8B4E-9602-D1C7509B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22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2C2EF8-77FB-6449-8508-755664FB6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3999"/>
            <a:ext cx="8686800" cy="50467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Gütekriterien</a:t>
            </a:r>
            <a:endParaRPr lang="de-DE" sz="1600" dirty="0"/>
          </a:p>
          <a:p>
            <a:pPr>
              <a:lnSpc>
                <a:spcPct val="100000"/>
              </a:lnSpc>
              <a:buFont typeface="Wingdings" pitchFamily="2" charset="2"/>
              <a:buChar char="à"/>
            </a:pPr>
            <a:r>
              <a:rPr lang="de-DE" sz="1600" dirty="0">
                <a:sym typeface="Wingdings" pitchFamily="2" charset="2"/>
              </a:rPr>
              <a:t>Maßstäbe, an denen die wissenschaftliche Qualität von Forschungsergebnissen gemessen werden kann.</a:t>
            </a:r>
          </a:p>
          <a:p>
            <a:pPr>
              <a:lnSpc>
                <a:spcPct val="100000"/>
              </a:lnSpc>
              <a:buFont typeface="Wingdings" pitchFamily="2" charset="2"/>
              <a:buChar char="à"/>
            </a:pPr>
            <a:endParaRPr lang="de-DE" sz="1600" dirty="0">
              <a:sym typeface="Wingdings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ym typeface="Wingdings" pitchFamily="2" charset="2"/>
              </a:rPr>
              <a:t>	</a:t>
            </a:r>
            <a:r>
              <a:rPr lang="de-DE" sz="1600" b="1" dirty="0">
                <a:sym typeface="Wingdings" pitchFamily="2" charset="2"/>
              </a:rPr>
              <a:t>1) Objektivität: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ym typeface="Wingdings" pitchFamily="2" charset="2"/>
              </a:rPr>
              <a:t>		 Durchführungs-, Auswertungs- und Interpretationsobjektivität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>
              <a:sym typeface="Wingdings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ym typeface="Wingdings" pitchFamily="2" charset="2"/>
              </a:rPr>
              <a:t>	</a:t>
            </a:r>
            <a:r>
              <a:rPr lang="de-DE" sz="1600" b="1" dirty="0">
                <a:sym typeface="Wingdings" pitchFamily="2" charset="2"/>
              </a:rPr>
              <a:t>2) Reliabilität: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ym typeface="Wingdings" pitchFamily="2" charset="2"/>
              </a:rPr>
              <a:t>		 Zuverlässigkeit der Messung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ym typeface="Wingdings" pitchFamily="2" charset="2"/>
              </a:rPr>
              <a:t>		 Formale Genauigkeit der Erfassung von Merkmalsausprägungen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>
              <a:sym typeface="Wingdings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ym typeface="Wingdings" pitchFamily="2" charset="2"/>
              </a:rPr>
              <a:t>	</a:t>
            </a:r>
            <a:r>
              <a:rPr lang="de-DE" sz="1600" b="1" dirty="0">
                <a:sym typeface="Wingdings" pitchFamily="2" charset="2"/>
              </a:rPr>
              <a:t>3) Validität: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ym typeface="Wingdings" pitchFamily="2" charset="2"/>
              </a:rPr>
              <a:t>		 Gültigkeit eines Messverfahrens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ym typeface="Wingdings" pitchFamily="2" charset="2"/>
              </a:rPr>
              <a:t>		 Reliabilität + „frei von systematischen Fehlern“</a:t>
            </a:r>
            <a:endParaRPr lang="de-DE" sz="1600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7850227A-A9DB-724E-B576-017090E0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457200"/>
          </a:xfrm>
        </p:spPr>
        <p:txBody>
          <a:bodyPr/>
          <a:lstStyle/>
          <a:p>
            <a:r>
              <a:rPr lang="de-DE" dirty="0"/>
              <a:t>1. Grundlagen empirischer Forschung – eine „saubere“ Methodik</a:t>
            </a:r>
          </a:p>
        </p:txBody>
      </p:sp>
    </p:spTree>
    <p:extLst>
      <p:ext uri="{BB962C8B-B14F-4D97-AF65-F5344CB8AC3E}">
        <p14:creationId xmlns:p14="http://schemas.microsoft.com/office/powerpoint/2010/main" val="1392987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2ADB5F1-93F2-B74E-8E44-5588FBC7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23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5A9D596-E5C7-3443-83DD-CD5698C8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Grundlagen empirischer Forschung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9370E9-008F-4947-8BE5-A48AE1C78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Wie kann die Qualität der Messung noch beeinflusst werden?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dirty="0"/>
              <a:t>Anwendung von Forschungsprozessen nach „State-</a:t>
            </a:r>
            <a:r>
              <a:rPr lang="de-DE" sz="1600" dirty="0" err="1"/>
              <a:t>of</a:t>
            </a:r>
            <a:r>
              <a:rPr lang="de-DE" sz="1600" dirty="0"/>
              <a:t>-</a:t>
            </a:r>
            <a:r>
              <a:rPr lang="de-DE" sz="1600" dirty="0" err="1"/>
              <a:t>the</a:t>
            </a:r>
            <a:r>
              <a:rPr lang="de-DE" sz="1600" dirty="0"/>
              <a:t>-Art“-Artikeln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Feedback einholen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Verwendung mehrerer Datenquellen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Kontrollgruppen bestimmen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Trennung der Untersuchungszeitpunkte von </a:t>
            </a:r>
            <a:r>
              <a:rPr lang="de-DE" sz="1600" dirty="0" err="1"/>
              <a:t>unabhängigen</a:t>
            </a:r>
            <a:r>
              <a:rPr lang="de-DE" sz="1600" dirty="0"/>
              <a:t> und </a:t>
            </a:r>
            <a:r>
              <a:rPr lang="de-DE" sz="1600" dirty="0" err="1"/>
              <a:t>abhängigen</a:t>
            </a:r>
            <a:r>
              <a:rPr lang="de-DE" sz="1600" dirty="0"/>
              <a:t> Variablen </a:t>
            </a:r>
          </a:p>
        </p:txBody>
      </p:sp>
    </p:spTree>
    <p:extLst>
      <p:ext uri="{BB962C8B-B14F-4D97-AF65-F5344CB8AC3E}">
        <p14:creationId xmlns:p14="http://schemas.microsoft.com/office/powerpoint/2010/main" val="2925060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22989A2-68A3-A64C-B280-EC762A2E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24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EFD879-C14E-F245-AA8C-B15444FE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Grundlagen empirischer Forschung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69845C-961C-1A4C-AAF9-D7DA36BF8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Konstrukte</a:t>
            </a: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dirty="0"/>
              <a:t>Merkmale, die nicht direkt beobachtet werden können </a:t>
            </a:r>
            <a:r>
              <a:rPr lang="de-DE" sz="1600" dirty="0">
                <a:sym typeface="Wingdings" pitchFamily="2" charset="2"/>
              </a:rPr>
              <a:t> latente Variablen</a:t>
            </a:r>
          </a:p>
          <a:p>
            <a:pPr>
              <a:lnSpc>
                <a:spcPct val="100000"/>
              </a:lnSpc>
            </a:pPr>
            <a:r>
              <a:rPr lang="de-DE" sz="1600" dirty="0">
                <a:sym typeface="Wingdings" pitchFamily="2" charset="2"/>
              </a:rPr>
              <a:t>Anwendung: Beschreibung und Erklärung von menschlichem Verhalten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>
              <a:highlight>
                <a:srgbClr val="FFFF00"/>
              </a:highlight>
              <a:sym typeface="Wingdings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600" b="1" dirty="0" err="1">
                <a:sym typeface="Wingdings" pitchFamily="2" charset="2"/>
              </a:rPr>
              <a:t>Reflektives</a:t>
            </a:r>
            <a:r>
              <a:rPr lang="de-DE" sz="1600" b="1" dirty="0">
                <a:sym typeface="Wingdings" pitchFamily="2" charset="2"/>
              </a:rPr>
              <a:t> Konstrukt: </a:t>
            </a:r>
          </a:p>
          <a:p>
            <a:pPr>
              <a:lnSpc>
                <a:spcPct val="100000"/>
              </a:lnSpc>
              <a:buFont typeface="Wingdings" pitchFamily="2" charset="2"/>
              <a:buChar char="à"/>
            </a:pPr>
            <a:r>
              <a:rPr lang="de-DE" sz="1600" dirty="0">
                <a:sym typeface="Wingdings" pitchFamily="2" charset="2"/>
              </a:rPr>
              <a:t>Änderung der latenten Variable führt zur Änderung </a:t>
            </a:r>
            <a:r>
              <a:rPr lang="de-DE" sz="1600" u="sng" dirty="0">
                <a:sym typeface="Wingdings" pitchFamily="2" charset="2"/>
              </a:rPr>
              <a:t>aller</a:t>
            </a:r>
            <a:r>
              <a:rPr lang="de-DE" sz="1600" dirty="0">
                <a:sym typeface="Wingdings" pitchFamily="2" charset="2"/>
              </a:rPr>
              <a:t> Indikatoren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>
              <a:sym typeface="Wingdings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600" dirty="0">
              <a:sym typeface="Wingdings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600" b="1" dirty="0">
              <a:sym typeface="Wingdings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600" b="1" dirty="0">
                <a:sym typeface="Wingdings" pitchFamily="2" charset="2"/>
              </a:rPr>
              <a:t>Formatives Konstrukt:</a:t>
            </a:r>
          </a:p>
          <a:p>
            <a:pPr>
              <a:lnSpc>
                <a:spcPct val="100000"/>
              </a:lnSpc>
              <a:buFont typeface="Wingdings" pitchFamily="2" charset="2"/>
              <a:buChar char="à"/>
            </a:pPr>
            <a:r>
              <a:rPr lang="de-DE" sz="1600" dirty="0">
                <a:sym typeface="Wingdings" pitchFamily="2" charset="2"/>
              </a:rPr>
              <a:t>Änderung der latenten Variablen führt </a:t>
            </a:r>
            <a:r>
              <a:rPr lang="de-DE" sz="1600" u="sng" dirty="0">
                <a:sym typeface="Wingdings" pitchFamily="2" charset="2"/>
              </a:rPr>
              <a:t>nicht unbedingt</a:t>
            </a:r>
            <a:r>
              <a:rPr lang="de-DE" sz="1600" dirty="0">
                <a:sym typeface="Wingdings" pitchFamily="2" charset="2"/>
              </a:rPr>
              <a:t> zur gleichzeitigen Änderung aller Indikatoren</a:t>
            </a:r>
          </a:p>
          <a:p>
            <a:pPr>
              <a:lnSpc>
                <a:spcPct val="100000"/>
              </a:lnSpc>
              <a:buFont typeface="Wingdings" pitchFamily="2" charset="2"/>
              <a:buChar char="à"/>
            </a:pPr>
            <a:endParaRPr lang="de-DE" sz="1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2BCB5E-4FA7-0144-A7F7-1FCD0858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200" y="3798368"/>
            <a:ext cx="787400" cy="330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E60AA7-9A04-C240-826D-434ED0B59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446068"/>
            <a:ext cx="457200" cy="27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5D68AE-0591-E94D-81B6-7939399D4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4446068"/>
            <a:ext cx="457200" cy="27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D5FD22-1DD2-EB40-B47D-F127AD97E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0" y="4446068"/>
            <a:ext cx="457200" cy="27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13EA5427-AD59-C544-864F-20635C0B6C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8500" y="4065068"/>
            <a:ext cx="50800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8AE90482-FB41-0646-A955-DFF04F847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5" y="3779318"/>
            <a:ext cx="21177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400" b="0" dirty="0" err="1">
                <a:latin typeface="Verdana" pitchFamily="34" charset="0"/>
              </a:rPr>
              <a:t>Reflektives</a:t>
            </a:r>
            <a:r>
              <a:rPr lang="de-DE" altLang="de-DE" sz="1700" b="0" dirty="0">
                <a:latin typeface="Verdana" pitchFamily="34" charset="0"/>
              </a:rPr>
              <a:t> </a:t>
            </a:r>
            <a:r>
              <a:rPr lang="de-DE" altLang="de-DE" sz="1300" b="0" dirty="0">
                <a:latin typeface="Verdana" pitchFamily="34" charset="0"/>
              </a:rPr>
              <a:t>Konstrukt:</a:t>
            </a:r>
          </a:p>
          <a:p>
            <a:r>
              <a:rPr lang="de-DE" altLang="de-DE" sz="1300" b="0" dirty="0">
                <a:latin typeface="Verdana" pitchFamily="34" charset="0"/>
              </a:rPr>
              <a:t>Messe Folgen</a:t>
            </a:r>
            <a:endParaRPr lang="en-GB" altLang="de-DE" sz="1300" b="0" dirty="0">
              <a:latin typeface="Verdana" pitchFamily="34" charset="0"/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ADC092F4-EBD0-E041-BD2F-4A0106BF3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200" y="5757069"/>
            <a:ext cx="787400" cy="330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2227C257-DFB8-6640-8D5F-7A9CCD178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6404769"/>
            <a:ext cx="457200" cy="27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2E2249D8-765C-0941-A35F-87539D174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6404769"/>
            <a:ext cx="457200" cy="27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4037219A-D3F5-8C41-8DE3-7E6DB8705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0" y="6404769"/>
            <a:ext cx="457200" cy="27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B6A39CEF-4E91-974A-95FC-7CA3C8BB56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6074569"/>
            <a:ext cx="508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00F29B81-3CB7-8E43-9F17-C3DAFB6A79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4000" y="6036469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331260CD-E3D9-EB41-B004-2E5FDA0E6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5" y="5699919"/>
            <a:ext cx="20431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300" b="0">
                <a:latin typeface="Verdana" pitchFamily="34" charset="0"/>
              </a:rPr>
              <a:t>Formatives Konstrukt:</a:t>
            </a:r>
          </a:p>
          <a:p>
            <a:r>
              <a:rPr lang="de-DE" altLang="de-DE" sz="1300" b="0">
                <a:latin typeface="Verdana" pitchFamily="34" charset="0"/>
              </a:rPr>
              <a:t>Messe Ursachen</a:t>
            </a:r>
            <a:endParaRPr lang="en-GB" altLang="de-DE" sz="1300" b="0">
              <a:latin typeface="Verdana" pitchFamily="34" charset="0"/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8BD68085-2D0E-9C4A-803A-F4403A53FD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05300" y="6015831"/>
            <a:ext cx="5207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52EC64FC-F5F4-F84A-A103-317595646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0" y="4130155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F3DB2CE0-6F8A-1E41-B8CB-DEAAD0992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4065068"/>
            <a:ext cx="431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05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E0E78AE-95FD-6645-96D1-92ABB66A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25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D4052A-3BBA-7A48-B204-A246C5A0D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Grundlagen empirischer Forschung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0B6C24-BCBC-5A44-A3E9-8F4DBED7C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Beispiel: Konstrukt </a:t>
            </a:r>
            <a:endParaRPr lang="de-DE" sz="1600" dirty="0">
              <a:highlight>
                <a:srgbClr val="FFFF00"/>
              </a:highlight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2DE9B37-E1D6-0143-A202-8918127C9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686489"/>
              </p:ext>
            </p:extLst>
          </p:nvPr>
        </p:nvGraphicFramePr>
        <p:xfrm>
          <a:off x="228600" y="2184850"/>
          <a:ext cx="8462247" cy="30745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20749">
                  <a:extLst>
                    <a:ext uri="{9D8B030D-6E8A-4147-A177-3AD203B41FA5}">
                      <a16:colId xmlns:a16="http://schemas.microsoft.com/office/drawing/2014/main" val="1374093693"/>
                    </a:ext>
                  </a:extLst>
                </a:gridCol>
                <a:gridCol w="2820749">
                  <a:extLst>
                    <a:ext uri="{9D8B030D-6E8A-4147-A177-3AD203B41FA5}">
                      <a16:colId xmlns:a16="http://schemas.microsoft.com/office/drawing/2014/main" val="3222172308"/>
                    </a:ext>
                  </a:extLst>
                </a:gridCol>
                <a:gridCol w="2820749">
                  <a:extLst>
                    <a:ext uri="{9D8B030D-6E8A-4147-A177-3AD203B41FA5}">
                      <a16:colId xmlns:a16="http://schemas.microsoft.com/office/drawing/2014/main" val="2708849542"/>
                    </a:ext>
                  </a:extLst>
                </a:gridCol>
              </a:tblGrid>
              <a:tr h="483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Konstrukt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635846"/>
                  </a:ext>
                </a:extLst>
              </a:tr>
              <a:tr h="2346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</a:t>
                      </a:r>
                      <a:r>
                        <a:rPr lang="de-D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Meaningfulness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Lawler, E. E., &amp; Hall, D. T. (1970). Relationship of job characteristics to job involvement, satisfaction, and intrinsic motivation. Journal of Applied Psychology, 54(4), 305.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600" u="none" strike="noStrike" dirty="0">
                          <a:effectLst/>
                        </a:rPr>
                        <a:t>The work that I do is important.</a:t>
                      </a:r>
                    </a:p>
                    <a:p>
                      <a:pPr marL="228600" indent="-2286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600" u="none" strike="noStrike" dirty="0">
                          <a:effectLst/>
                        </a:rPr>
                        <a:t>This job is meaningful job.</a:t>
                      </a:r>
                    </a:p>
                    <a:p>
                      <a:pPr marL="228600" indent="-2286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600" u="none" strike="noStrike" dirty="0">
                          <a:effectLst/>
                        </a:rPr>
                        <a:t>The work I do makes the world a better place.</a:t>
                      </a:r>
                    </a:p>
                    <a:p>
                      <a:pPr marL="228600" indent="-2286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600" u="none" strike="noStrike" dirty="0">
                          <a:effectLst/>
                        </a:rPr>
                        <a:t>What I do at work makes a difference in the world.</a:t>
                      </a:r>
                    </a:p>
                    <a:p>
                      <a:pPr marL="228600" indent="-228600"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600" u="none" strike="noStrike" dirty="0">
                          <a:effectLst/>
                        </a:rPr>
                        <a:t>The work I do is meaningful.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00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957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9F08CF4-C57A-0C4D-8192-C2E3218FD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26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B6BA1E1-64EE-C940-86C6-257CCDC3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D5B5F-76CC-294C-B388-91E8641EA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Grundlagen empirischer Forschung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Literaturrecherche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Aufbau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Zitieren</a:t>
            </a:r>
          </a:p>
        </p:txBody>
      </p:sp>
    </p:spTree>
    <p:extLst>
      <p:ext uri="{BB962C8B-B14F-4D97-AF65-F5344CB8AC3E}">
        <p14:creationId xmlns:p14="http://schemas.microsoft.com/office/powerpoint/2010/main" val="2834511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D18B6AC-A8F6-5241-97E8-85705337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27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C0BF3F6-AD95-C042-9627-DBDBCDDE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Literaturrecherche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6B9144C4-9728-E240-8C5C-D61A14D93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Arten von Literatur</a:t>
            </a:r>
          </a:p>
          <a:p>
            <a:pPr marL="177800" indent="-177800">
              <a:lnSpc>
                <a:spcPct val="120000"/>
              </a:lnSpc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Periodika (Zeitschriften, Jahrbücher, Zeitungen)</a:t>
            </a:r>
          </a:p>
          <a:p>
            <a:pPr marL="177800" indent="-177800">
              <a:lnSpc>
                <a:spcPct val="120000"/>
              </a:lnSpc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Bücher (Monographien, Sammelwerke)</a:t>
            </a:r>
          </a:p>
          <a:p>
            <a:pPr marL="177800" indent="-177800">
              <a:lnSpc>
                <a:spcPct val="120000"/>
              </a:lnSpc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Amtliche Veröffentlichungen, Internet-Seiten, …</a:t>
            </a:r>
          </a:p>
          <a:p>
            <a:pPr marL="177800" indent="-177800">
              <a:lnSpc>
                <a:spcPct val="120000"/>
              </a:lnSpc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Fundstellen von Literatur</a:t>
            </a:r>
          </a:p>
          <a:p>
            <a:pPr marL="177800" indent="-177800">
              <a:lnSpc>
                <a:spcPct val="120000"/>
              </a:lnSpc>
              <a:defRPr/>
            </a:pPr>
            <a:r>
              <a:rPr lang="de-DE" sz="1600" dirty="0"/>
              <a:t>Zeitschriften-Datenbanken: z.B. </a:t>
            </a:r>
            <a:r>
              <a:rPr lang="de-DE" sz="1600" dirty="0" err="1"/>
              <a:t>Econlit</a:t>
            </a:r>
            <a:r>
              <a:rPr lang="de-DE" sz="1600" dirty="0"/>
              <a:t>, </a:t>
            </a:r>
            <a:r>
              <a:rPr lang="de-DE" sz="1600" dirty="0" err="1"/>
              <a:t>Wiso-net</a:t>
            </a:r>
            <a:r>
              <a:rPr lang="de-DE" sz="1600" dirty="0"/>
              <a:t>, Google Scholar, EBSCO Host</a:t>
            </a:r>
          </a:p>
          <a:p>
            <a:pPr marL="177800" indent="-177800">
              <a:lnSpc>
                <a:spcPct val="120000"/>
              </a:lnSpc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Bibliothekskataloge: Lehrstuhl-Bibliothek, Universitätsbibliothek Passau</a:t>
            </a:r>
          </a:p>
          <a:p>
            <a:pPr marL="177800" indent="-177800">
              <a:lnSpc>
                <a:spcPct val="120000"/>
              </a:lnSpc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Zeitschriften im Volltext: Zeitschriftendatenbank der UB Passau</a:t>
            </a:r>
          </a:p>
          <a:p>
            <a:pPr marL="177800" indent="-177800">
              <a:lnSpc>
                <a:spcPct val="120000"/>
              </a:lnSpc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Bibliographien</a:t>
            </a:r>
          </a:p>
          <a:p>
            <a:pPr marL="177800" indent="-177800">
              <a:lnSpc>
                <a:spcPct val="120000"/>
              </a:lnSpc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Nachschlagewerke (Fachlexika, Fachhandwörterbücher)</a:t>
            </a:r>
          </a:p>
          <a:p>
            <a:pPr marL="177800" indent="-177800">
              <a:lnSpc>
                <a:spcPct val="120000"/>
              </a:lnSpc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120000"/>
              </a:lnSpc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e Legende 6">
            <a:extLst>
              <a:ext uri="{FF2B5EF4-FFF2-40B4-BE49-F238E27FC236}">
                <a16:creationId xmlns:a16="http://schemas.microsoft.com/office/drawing/2014/main" id="{9A063075-0DE6-0544-95D0-4175A146A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557338"/>
            <a:ext cx="2952750" cy="1223962"/>
          </a:xfrm>
          <a:prstGeom prst="wedgeEllipseCallout">
            <a:avLst>
              <a:gd name="adj1" fmla="val -53278"/>
              <a:gd name="adj2" fmla="val 70801"/>
            </a:avLst>
          </a:prstGeom>
          <a:solidFill>
            <a:srgbClr val="0000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FFFFFF"/>
                </a:solidFill>
                <a:latin typeface="Arial" panose="020B0604020202020204" pitchFamily="34" charset="0"/>
              </a:rPr>
              <a:t>Tipp: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FFFFFF"/>
                </a:solidFill>
                <a:latin typeface="Arial" panose="020B0604020202020204" pitchFamily="34" charset="0"/>
              </a:rPr>
              <a:t>ISSN-Nummer,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FFFFFF"/>
                </a:solidFill>
                <a:latin typeface="Arial" panose="020B0604020202020204" pitchFamily="34" charset="0"/>
              </a:rPr>
              <a:t>Researchgate </a:t>
            </a:r>
          </a:p>
        </p:txBody>
      </p:sp>
    </p:spTree>
    <p:extLst>
      <p:ext uri="{BB962C8B-B14F-4D97-AF65-F5344CB8AC3E}">
        <p14:creationId xmlns:p14="http://schemas.microsoft.com/office/powerpoint/2010/main" val="2410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AAFD93A-B0F8-DB44-9BD7-AE6AC316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28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C9194C2-9EA2-3D4C-ABC3-48D9DF92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Literaturrecherche</a:t>
            </a:r>
          </a:p>
        </p:txBody>
      </p:sp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7E0DC7FC-8DBB-BD48-BCA9-5B8E134CE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" y="1597819"/>
            <a:ext cx="8856663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ahmen 5">
            <a:extLst>
              <a:ext uri="{FF2B5EF4-FFF2-40B4-BE49-F238E27FC236}">
                <a16:creationId xmlns:a16="http://schemas.microsoft.com/office/drawing/2014/main" id="{456924B1-882F-B74F-A648-55E1D69342FB}"/>
              </a:ext>
            </a:extLst>
          </p:cNvPr>
          <p:cNvSpPr/>
          <p:nvPr/>
        </p:nvSpPr>
        <p:spPr bwMode="auto">
          <a:xfrm>
            <a:off x="1426210" y="1664097"/>
            <a:ext cx="3671888" cy="358775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>
              <a:defRPr/>
            </a:pPr>
            <a:endParaRPr lang="en-US" sz="1400">
              <a:latin typeface="LMU CompatilFact" pitchFamily="2" charset="0"/>
              <a:ea typeface="ＭＳ Ｐゴシック" pitchFamily="64" charset="-128"/>
            </a:endParaRPr>
          </a:p>
        </p:txBody>
      </p:sp>
      <p:sp>
        <p:nvSpPr>
          <p:cNvPr id="7" name="Rahmen 6">
            <a:extLst>
              <a:ext uri="{FF2B5EF4-FFF2-40B4-BE49-F238E27FC236}">
                <a16:creationId xmlns:a16="http://schemas.microsoft.com/office/drawing/2014/main" id="{8327ABA3-E801-6647-9906-CCE5C0848AE9}"/>
              </a:ext>
            </a:extLst>
          </p:cNvPr>
          <p:cNvSpPr/>
          <p:nvPr/>
        </p:nvSpPr>
        <p:spPr bwMode="auto">
          <a:xfrm>
            <a:off x="304800" y="3341688"/>
            <a:ext cx="966788" cy="974725"/>
          </a:xfrm>
          <a:prstGeom prst="frame">
            <a:avLst>
              <a:gd name="adj1" fmla="val 427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>
              <a:defRPr/>
            </a:pPr>
            <a:endParaRPr lang="en-US" sz="1400" dirty="0">
              <a:latin typeface="LMU CompatilFact" pitchFamily="2" charset="0"/>
              <a:ea typeface="ＭＳ Ｐゴシック" pitchFamily="64" charset="-128"/>
            </a:endParaRPr>
          </a:p>
        </p:txBody>
      </p:sp>
      <p:sp>
        <p:nvSpPr>
          <p:cNvPr id="8" name="Rahmen 7">
            <a:extLst>
              <a:ext uri="{FF2B5EF4-FFF2-40B4-BE49-F238E27FC236}">
                <a16:creationId xmlns:a16="http://schemas.microsoft.com/office/drawing/2014/main" id="{82B7113E-2059-584B-B5DB-BF1B234FFF2F}"/>
              </a:ext>
            </a:extLst>
          </p:cNvPr>
          <p:cNvSpPr/>
          <p:nvPr/>
        </p:nvSpPr>
        <p:spPr bwMode="auto">
          <a:xfrm>
            <a:off x="1394620" y="2828131"/>
            <a:ext cx="7550150" cy="1027113"/>
          </a:xfrm>
          <a:prstGeom prst="frame">
            <a:avLst>
              <a:gd name="adj1" fmla="val 427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>
              <a:defRPr/>
            </a:pPr>
            <a:endParaRPr lang="en-US" sz="1400">
              <a:latin typeface="LMU CompatilFact" pitchFamily="2" charset="0"/>
              <a:ea typeface="ＭＳ Ｐゴシック" pitchFamily="64" charset="-128"/>
            </a:endParaRPr>
          </a:p>
        </p:txBody>
      </p:sp>
      <p:sp>
        <p:nvSpPr>
          <p:cNvPr id="9" name="Rahmen 8">
            <a:extLst>
              <a:ext uri="{FF2B5EF4-FFF2-40B4-BE49-F238E27FC236}">
                <a16:creationId xmlns:a16="http://schemas.microsoft.com/office/drawing/2014/main" id="{13C78C40-A07E-F849-BFED-399AFA2A7637}"/>
              </a:ext>
            </a:extLst>
          </p:cNvPr>
          <p:cNvSpPr/>
          <p:nvPr/>
        </p:nvSpPr>
        <p:spPr bwMode="auto">
          <a:xfrm>
            <a:off x="1979613" y="3605530"/>
            <a:ext cx="379412" cy="139700"/>
          </a:xfrm>
          <a:prstGeom prst="frame">
            <a:avLst>
              <a:gd name="adj1" fmla="val 427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>
              <a:defRPr/>
            </a:pPr>
            <a:endParaRPr lang="en-US" sz="1400">
              <a:latin typeface="LMU CompatilFact" pitchFamily="2" charset="0"/>
              <a:ea typeface="ＭＳ Ｐゴシック" pitchFamily="64" charset="-128"/>
            </a:endParaRPr>
          </a:p>
        </p:txBody>
      </p:sp>
      <p:sp>
        <p:nvSpPr>
          <p:cNvPr id="10" name="Rahmen 9">
            <a:extLst>
              <a:ext uri="{FF2B5EF4-FFF2-40B4-BE49-F238E27FC236}">
                <a16:creationId xmlns:a16="http://schemas.microsoft.com/office/drawing/2014/main" id="{9F0CA37B-9E9C-4446-B6A9-A5DFC8F32B60}"/>
              </a:ext>
            </a:extLst>
          </p:cNvPr>
          <p:cNvSpPr/>
          <p:nvPr/>
        </p:nvSpPr>
        <p:spPr bwMode="auto">
          <a:xfrm>
            <a:off x="2073593" y="3065145"/>
            <a:ext cx="1944687" cy="187325"/>
          </a:xfrm>
          <a:prstGeom prst="frame">
            <a:avLst>
              <a:gd name="adj1" fmla="val 427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>
              <a:defRPr/>
            </a:pPr>
            <a:endParaRPr lang="en-US" sz="1400">
              <a:latin typeface="LMU CompatilFact" pitchFamily="2" charset="0"/>
              <a:ea typeface="ＭＳ Ｐゴシック" pitchFamily="64" charset="-128"/>
            </a:endParaRPr>
          </a:p>
        </p:txBody>
      </p:sp>
      <p:sp>
        <p:nvSpPr>
          <p:cNvPr id="11" name="Rahmen 10">
            <a:extLst>
              <a:ext uri="{FF2B5EF4-FFF2-40B4-BE49-F238E27FC236}">
                <a16:creationId xmlns:a16="http://schemas.microsoft.com/office/drawing/2014/main" id="{3969C120-8C3D-1241-9066-49BCE83F97C9}"/>
              </a:ext>
            </a:extLst>
          </p:cNvPr>
          <p:cNvSpPr/>
          <p:nvPr/>
        </p:nvSpPr>
        <p:spPr bwMode="auto">
          <a:xfrm>
            <a:off x="7331075" y="2909887"/>
            <a:ext cx="1508125" cy="431800"/>
          </a:xfrm>
          <a:prstGeom prst="frame">
            <a:avLst>
              <a:gd name="adj1" fmla="val 427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>
              <a:defRPr/>
            </a:pPr>
            <a:endParaRPr lang="en-US" sz="1400" dirty="0">
              <a:latin typeface="LMU CompatilFact" pitchFamily="2" charset="0"/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92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A1872D6-1418-C24D-A056-11555B5B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29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1A93D70-F354-2E41-A263-22EC7DC5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Literaturrecherche</a:t>
            </a:r>
          </a:p>
        </p:txBody>
      </p:sp>
      <p:pic>
        <p:nvPicPr>
          <p:cNvPr id="5" name="Grafik 6">
            <a:extLst>
              <a:ext uri="{FF2B5EF4-FFF2-40B4-BE49-F238E27FC236}">
                <a16:creationId xmlns:a16="http://schemas.microsoft.com/office/drawing/2014/main" id="{9F38E22D-1ADA-6745-B33D-0740E5A80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60855"/>
            <a:ext cx="88138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ahmen 5">
            <a:extLst>
              <a:ext uri="{FF2B5EF4-FFF2-40B4-BE49-F238E27FC236}">
                <a16:creationId xmlns:a16="http://schemas.microsoft.com/office/drawing/2014/main" id="{DB1E2C7B-D816-6841-8322-F62B7120AE5B}"/>
              </a:ext>
            </a:extLst>
          </p:cNvPr>
          <p:cNvSpPr/>
          <p:nvPr/>
        </p:nvSpPr>
        <p:spPr bwMode="auto">
          <a:xfrm>
            <a:off x="1312863" y="2156143"/>
            <a:ext cx="5400675" cy="523875"/>
          </a:xfrm>
          <a:prstGeom prst="frame">
            <a:avLst>
              <a:gd name="adj1" fmla="val 450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>
              <a:defRPr/>
            </a:pPr>
            <a:endParaRPr lang="en-US" sz="1400">
              <a:latin typeface="LMU CompatilFact" pitchFamily="2" charset="0"/>
              <a:ea typeface="ＭＳ Ｐゴシック" pitchFamily="64" charset="-128"/>
            </a:endParaRPr>
          </a:p>
        </p:txBody>
      </p:sp>
      <p:sp>
        <p:nvSpPr>
          <p:cNvPr id="7" name="Rahmen 6">
            <a:extLst>
              <a:ext uri="{FF2B5EF4-FFF2-40B4-BE49-F238E27FC236}">
                <a16:creationId xmlns:a16="http://schemas.microsoft.com/office/drawing/2014/main" id="{93825515-7114-254B-BC1C-0FA6C55B164D}"/>
              </a:ext>
            </a:extLst>
          </p:cNvPr>
          <p:cNvSpPr/>
          <p:nvPr/>
        </p:nvSpPr>
        <p:spPr bwMode="auto">
          <a:xfrm>
            <a:off x="88900" y="3091180"/>
            <a:ext cx="1065213" cy="969963"/>
          </a:xfrm>
          <a:prstGeom prst="frame">
            <a:avLst>
              <a:gd name="adj1" fmla="val 4500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>
              <a:defRPr/>
            </a:pPr>
            <a:endParaRPr lang="en-US" sz="1400">
              <a:latin typeface="LMU CompatilFact" pitchFamily="2" charset="0"/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91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2CFC070-58A4-B24C-880D-9CC8D459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3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B973190-2801-EA41-86AD-F89A524E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Grundlagen empirischer Forschung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B7A8D4-7785-3044-AE6E-95CF4C0F9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de-DE" sz="1600" b="1" u="sng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600" b="1" u="sng" dirty="0"/>
              <a:t>Kriterien zur Bewertung eines Wissenschaftlichen Beitrag</a:t>
            </a:r>
          </a:p>
          <a:p>
            <a:pPr>
              <a:lnSpc>
                <a:spcPct val="100000"/>
              </a:lnSpc>
            </a:pPr>
            <a:endParaRPr lang="de-DE" sz="1600" b="1" u="sng" dirty="0"/>
          </a:p>
          <a:p>
            <a:pPr>
              <a:lnSpc>
                <a:spcPct val="100000"/>
              </a:lnSpc>
            </a:pPr>
            <a:r>
              <a:rPr lang="de-DE" sz="1600" b="1" dirty="0"/>
              <a:t>Relevanz</a:t>
            </a:r>
            <a:r>
              <a:rPr lang="de-DE" sz="1600" dirty="0"/>
              <a:t>: Antwort auf Fragestellungen oder Probleme</a:t>
            </a:r>
          </a:p>
          <a:p>
            <a:pPr>
              <a:lnSpc>
                <a:spcPct val="100000"/>
              </a:lnSpc>
            </a:pPr>
            <a:r>
              <a:rPr lang="de-DE" sz="1600" b="1" dirty="0"/>
              <a:t>Überprüfbarkeit</a:t>
            </a:r>
            <a:r>
              <a:rPr lang="de-DE" sz="1600" dirty="0"/>
              <a:t>: Nachvollziehen der Annahmen und Erkenntnisse</a:t>
            </a:r>
          </a:p>
          <a:p>
            <a:pPr>
              <a:lnSpc>
                <a:spcPct val="100000"/>
              </a:lnSpc>
            </a:pPr>
            <a:r>
              <a:rPr lang="de-DE" sz="1600" b="1" dirty="0"/>
              <a:t>Originalität</a:t>
            </a:r>
            <a:r>
              <a:rPr lang="de-DE" sz="1600" dirty="0"/>
              <a:t>: Eigener, neuartiger Beitrag zur Forschung</a:t>
            </a:r>
          </a:p>
          <a:p>
            <a:pPr>
              <a:lnSpc>
                <a:spcPct val="100000"/>
              </a:lnSpc>
            </a:pPr>
            <a:r>
              <a:rPr lang="de-DE" sz="1600" b="1" dirty="0"/>
              <a:t>Redlichkeit</a:t>
            </a:r>
            <a:r>
              <a:rPr lang="de-DE" sz="1600" dirty="0"/>
              <a:t>: Verwendung der Erkenntnisse Dritter nur mit Angabe der Quellen</a:t>
            </a:r>
          </a:p>
          <a:p>
            <a:pPr>
              <a:lnSpc>
                <a:spcPct val="100000"/>
              </a:lnSpc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24297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A73FF03-E32B-344E-B453-B553BFA0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30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C70058-4548-D145-834F-BD09481A2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Literaturrecherche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CD36D2-AF21-C74C-A174-D80F40B36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de-DE" sz="1600" b="1" dirty="0"/>
              <a:t>Ablauf der Recherche</a:t>
            </a:r>
          </a:p>
          <a:p>
            <a:pPr marL="177800" indent="-177800">
              <a:lnSpc>
                <a:spcPct val="100000"/>
              </a:lnSpc>
              <a:defRPr/>
            </a:pPr>
            <a:r>
              <a:rPr lang="de-DE" sz="1600" dirty="0"/>
              <a:t>Frühzeitig beginnen, konsequent und schnell durchführen</a:t>
            </a:r>
          </a:p>
          <a:p>
            <a:pPr marL="177800" indent="-177800">
              <a:lnSpc>
                <a:spcPct val="100000"/>
              </a:lnSpc>
              <a:defRPr/>
            </a:pPr>
            <a:r>
              <a:rPr lang="de-DE" sz="1600" dirty="0"/>
              <a:t>Vorgehensweise (Systematische Suche, Schneeballsystem, Mischformen)</a:t>
            </a:r>
          </a:p>
          <a:p>
            <a:pPr marL="177800" indent="-177800">
              <a:lnSpc>
                <a:spcPct val="100000"/>
              </a:lnSpc>
              <a:defRPr/>
            </a:pPr>
            <a:r>
              <a:rPr lang="de-DE" sz="1600" dirty="0"/>
              <a:t>Erfassung aller Angaben (z.B. Word, Excel, </a:t>
            </a:r>
            <a:r>
              <a:rPr lang="de-DE" sz="1600" dirty="0" err="1"/>
              <a:t>EndNote</a:t>
            </a:r>
            <a:r>
              <a:rPr lang="de-DE" sz="1600" dirty="0"/>
              <a:t>, …)</a:t>
            </a:r>
          </a:p>
          <a:p>
            <a:pPr marL="177800" indent="-177800">
              <a:lnSpc>
                <a:spcPct val="100000"/>
              </a:lnSpc>
              <a:defRPr/>
            </a:pPr>
            <a:endParaRPr lang="de-DE" sz="1600" dirty="0"/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de-DE" sz="1600" b="1" dirty="0"/>
              <a:t>Möglichkeiten der Materialbewertung</a:t>
            </a:r>
          </a:p>
          <a:p>
            <a:pPr marL="177800" indent="-177800">
              <a:lnSpc>
                <a:spcPct val="100000"/>
              </a:lnSpc>
              <a:defRPr/>
            </a:pPr>
            <a:r>
              <a:rPr lang="de-DE" sz="1600" dirty="0"/>
              <a:t>Nach Autor / Art der Veröffentlichung / peer-review</a:t>
            </a:r>
          </a:p>
          <a:p>
            <a:pPr marL="177800" indent="-177800">
              <a:lnSpc>
                <a:spcPct val="100000"/>
              </a:lnSpc>
              <a:defRPr/>
            </a:pPr>
            <a:r>
              <a:rPr lang="de-DE" sz="1600" dirty="0"/>
              <a:t>Journalrankings: A+, A, B, C, D Journals (siehe http://</a:t>
            </a:r>
            <a:r>
              <a:rPr lang="de-DE" sz="1600" dirty="0" err="1"/>
              <a:t>vhbonline.org</a:t>
            </a:r>
            <a:r>
              <a:rPr lang="de-DE" sz="1600" dirty="0"/>
              <a:t>/)</a:t>
            </a:r>
          </a:p>
          <a:p>
            <a:pPr marL="177800" indent="-177800">
              <a:lnSpc>
                <a:spcPct val="100000"/>
              </a:lnSpc>
              <a:defRPr/>
            </a:pPr>
            <a:r>
              <a:rPr lang="de-DE" sz="1600" dirty="0"/>
              <a:t>Rezensionen, Besprechungen, Abstracts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de-DE" sz="16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de-DE" sz="1600" dirty="0">
                <a:sym typeface="Wingdings" pitchFamily="2" charset="2"/>
              </a:rPr>
              <a:t> </a:t>
            </a:r>
            <a:r>
              <a:rPr lang="de-DE" sz="1600" dirty="0"/>
              <a:t>Begutachtete Zeitschriftenartikel vorziehen (soweit vorhanden)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de-DE" sz="1600" dirty="0">
                <a:sym typeface="Wingdings" pitchFamily="2" charset="2"/>
              </a:rPr>
              <a:t> </a:t>
            </a:r>
            <a:r>
              <a:rPr lang="de-DE" sz="1600" dirty="0" err="1"/>
              <a:t>ResearchGate</a:t>
            </a:r>
            <a:r>
              <a:rPr lang="de-DE" sz="1600" dirty="0"/>
              <a:t> nutzen, wenn kein Zugriff auf Artikel über herkömmliche Suchen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57935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7BA1553-8E88-E14B-9559-8FB48260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31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3092239-AA41-2E4D-AC2E-99C93569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Literaturrecherche</a:t>
            </a: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DA5B73A-7280-B148-B95A-9B9670727A5F}"/>
              </a:ext>
            </a:extLst>
          </p:cNvPr>
          <p:cNvSpPr/>
          <p:nvPr/>
        </p:nvSpPr>
        <p:spPr>
          <a:xfrm>
            <a:off x="304800" y="1420495"/>
            <a:ext cx="1992630" cy="206883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Schritt</a:t>
            </a:r>
          </a:p>
          <a:p>
            <a:pPr algn="ctr"/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Titel und Abstract lesen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2E78C133-7C10-6146-9D5D-B7999E78A803}"/>
              </a:ext>
            </a:extLst>
          </p:cNvPr>
          <p:cNvSpPr/>
          <p:nvPr/>
        </p:nvSpPr>
        <p:spPr>
          <a:xfrm>
            <a:off x="2926083" y="2184716"/>
            <a:ext cx="2887030" cy="264350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Schritt</a:t>
            </a:r>
          </a:p>
          <a:p>
            <a:pPr algn="ctr"/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Abstract, Einleitung, Diskussion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„erste Sätze“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wichtige Tabellen und Abbildungen,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Alles Hervorgehobene (kursiv, fett)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57CDFCAA-7DFF-CD4C-AE02-D689AC9DA09E}"/>
              </a:ext>
            </a:extLst>
          </p:cNvPr>
          <p:cNvSpPr/>
          <p:nvPr/>
        </p:nvSpPr>
        <p:spPr>
          <a:xfrm>
            <a:off x="6217918" y="3595173"/>
            <a:ext cx="2697482" cy="264350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Schritt</a:t>
            </a:r>
          </a:p>
          <a:p>
            <a:pPr algn="ctr"/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Artikel ausführlicher oder vollständig lesen</a:t>
            </a:r>
          </a:p>
        </p:txBody>
      </p:sp>
      <p:sp>
        <p:nvSpPr>
          <p:cNvPr id="13" name="Rechteckiger Pfeil 12">
            <a:extLst>
              <a:ext uri="{FF2B5EF4-FFF2-40B4-BE49-F238E27FC236}">
                <a16:creationId xmlns:a16="http://schemas.microsoft.com/office/drawing/2014/main" id="{848FB13B-52CE-3346-9CCB-C8BA20CDB474}"/>
              </a:ext>
            </a:extLst>
          </p:cNvPr>
          <p:cNvSpPr/>
          <p:nvPr/>
        </p:nvSpPr>
        <p:spPr>
          <a:xfrm rot="5400000">
            <a:off x="2697483" y="1388108"/>
            <a:ext cx="457199" cy="1026797"/>
          </a:xfrm>
          <a:prstGeom prst="bentArrow">
            <a:avLst/>
          </a:prstGeom>
          <a:solidFill>
            <a:srgbClr val="1D0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Rechteckiger Pfeil 13">
            <a:extLst>
              <a:ext uri="{FF2B5EF4-FFF2-40B4-BE49-F238E27FC236}">
                <a16:creationId xmlns:a16="http://schemas.microsoft.com/office/drawing/2014/main" id="{05292D16-1534-4245-9669-62A241406A4F}"/>
              </a:ext>
            </a:extLst>
          </p:cNvPr>
          <p:cNvSpPr/>
          <p:nvPr/>
        </p:nvSpPr>
        <p:spPr>
          <a:xfrm rot="5400000">
            <a:off x="6097912" y="2687002"/>
            <a:ext cx="457199" cy="1026797"/>
          </a:xfrm>
          <a:prstGeom prst="bentArrow">
            <a:avLst/>
          </a:prstGeom>
          <a:solidFill>
            <a:srgbClr val="1D0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3C36C97-41C1-124D-AA9C-A9CD42E502AB}"/>
              </a:ext>
            </a:extLst>
          </p:cNvPr>
          <p:cNvSpPr txBox="1"/>
          <p:nvPr/>
        </p:nvSpPr>
        <p:spPr>
          <a:xfrm>
            <a:off x="872489" y="3506468"/>
            <a:ext cx="1225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30-60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sek.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C77EE78-4356-B947-B775-CFF2EC6AC2CF}"/>
              </a:ext>
            </a:extLst>
          </p:cNvPr>
          <p:cNvSpPr txBox="1"/>
          <p:nvPr/>
        </p:nvSpPr>
        <p:spPr>
          <a:xfrm>
            <a:off x="3846199" y="4882831"/>
            <a:ext cx="857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15 min.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6342756-0810-9040-9BE9-FE693B4AD59D}"/>
              </a:ext>
            </a:extLst>
          </p:cNvPr>
          <p:cNvSpPr txBox="1"/>
          <p:nvPr/>
        </p:nvSpPr>
        <p:spPr>
          <a:xfrm>
            <a:off x="7138034" y="6238678"/>
            <a:ext cx="857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30 min.</a:t>
            </a:r>
          </a:p>
        </p:txBody>
      </p:sp>
      <p:pic>
        <p:nvPicPr>
          <p:cNvPr id="18" name="Grafik 17" descr="Ein Bild, das Zeichnung, Uhr enthält.&#10;&#10;Automatisch generierte Beschreibung">
            <a:extLst>
              <a:ext uri="{FF2B5EF4-FFF2-40B4-BE49-F238E27FC236}">
                <a16:creationId xmlns:a16="http://schemas.microsoft.com/office/drawing/2014/main" id="{E27D7975-9ACC-EA49-83FF-B765F6DE4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726" y="1318538"/>
            <a:ext cx="1508760" cy="15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15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36BE180-A029-7447-90B7-80D7C0B0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32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8589C2-1435-FE44-BF67-0A3CAD7D1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Literaturrecherche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6FAF7F-EF61-E94E-B0EA-D22BB72FA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de-DE" sz="1600" b="1" dirty="0"/>
              <a:t>Software zur Literaturverwaltung</a:t>
            </a:r>
          </a:p>
          <a:p>
            <a:pPr marL="177800" indent="-177800">
              <a:lnSpc>
                <a:spcPct val="120000"/>
              </a:lnSpc>
              <a:defRPr/>
            </a:pPr>
            <a:r>
              <a:rPr lang="de-DE" sz="1600" dirty="0"/>
              <a:t>Erfassung verschiedener Literaturtypen (Artikel, Bücher, Buchbeiträge, Manuskripte, etc.)</a:t>
            </a:r>
          </a:p>
          <a:p>
            <a:pPr marL="177800" indent="-177800">
              <a:lnSpc>
                <a:spcPct val="120000"/>
              </a:lnSpc>
              <a:defRPr/>
            </a:pPr>
            <a:r>
              <a:rPr lang="de-DE" sz="1600" dirty="0"/>
              <a:t>Weitere Eintragungsmöglichkeiten: Schlagwörter (</a:t>
            </a:r>
            <a:r>
              <a:rPr lang="de-DE" sz="1600" dirty="0" err="1"/>
              <a:t>keywords</a:t>
            </a:r>
            <a:r>
              <a:rPr lang="de-DE" sz="1600" dirty="0"/>
              <a:t>), Abstracts, etc.</a:t>
            </a:r>
          </a:p>
          <a:p>
            <a:pPr marL="177800" indent="-177800">
              <a:lnSpc>
                <a:spcPct val="120000"/>
              </a:lnSpc>
              <a:defRPr/>
            </a:pPr>
            <a:r>
              <a:rPr lang="de-DE" sz="1600" dirty="0"/>
              <a:t>Oft Anbindung an Bibliothekskataloge oder Datenbanken </a:t>
            </a:r>
            <a:r>
              <a:rPr lang="de-DE" sz="1600" dirty="0">
                <a:sym typeface="Wingdings" panose="05000000000000000000" pitchFamily="2" charset="2"/>
              </a:rPr>
              <a:t> direkter Export von Referenzen</a:t>
            </a:r>
          </a:p>
          <a:p>
            <a:pPr marL="177800" indent="-177800">
              <a:lnSpc>
                <a:spcPct val="120000"/>
              </a:lnSpc>
              <a:defRPr/>
            </a:pPr>
            <a:r>
              <a:rPr lang="de-DE" sz="1600" dirty="0">
                <a:sym typeface="Wingdings" panose="05000000000000000000" pitchFamily="2" charset="2"/>
              </a:rPr>
              <a:t>Zum Teil auch Aufgabenplanung und Ideenmanagement</a:t>
            </a:r>
          </a:p>
          <a:p>
            <a:pPr marL="177800" indent="-177800">
              <a:lnSpc>
                <a:spcPct val="120000"/>
              </a:lnSpc>
              <a:defRPr/>
            </a:pPr>
            <a:r>
              <a:rPr lang="de-DE" sz="1600" dirty="0">
                <a:sym typeface="Wingdings" panose="05000000000000000000" pitchFamily="2" charset="2"/>
              </a:rPr>
              <a:t>Hauptnutzen: Zitate in Dokument einfügen / Literaturverzeichnisse automatisch erstellen</a:t>
            </a:r>
            <a:endParaRPr lang="de-DE" sz="1600" dirty="0"/>
          </a:p>
          <a:p>
            <a:pPr marL="177800" indent="-177800">
              <a:lnSpc>
                <a:spcPct val="120000"/>
              </a:lnSpc>
              <a:defRPr/>
            </a:pPr>
            <a:endParaRPr lang="de-DE" sz="1600" dirty="0"/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de-DE" sz="1600" b="1" dirty="0"/>
              <a:t>Beispiele</a:t>
            </a:r>
          </a:p>
          <a:p>
            <a:pPr marL="177800" indent="-177800">
              <a:lnSpc>
                <a:spcPct val="120000"/>
              </a:lnSpc>
              <a:defRPr/>
            </a:pPr>
            <a:r>
              <a:rPr lang="de-DE" sz="1600" b="1" dirty="0" err="1"/>
              <a:t>Mendeley</a:t>
            </a:r>
            <a:endParaRPr lang="de-DE" sz="1600" b="1" dirty="0"/>
          </a:p>
          <a:p>
            <a:pPr marL="177800" indent="-177800">
              <a:lnSpc>
                <a:spcPct val="120000"/>
              </a:lnSpc>
              <a:defRPr/>
            </a:pPr>
            <a:r>
              <a:rPr lang="de-DE" sz="1600" dirty="0" err="1"/>
              <a:t>Citavi</a:t>
            </a:r>
            <a:r>
              <a:rPr lang="de-DE" sz="1600" dirty="0"/>
              <a:t> / </a:t>
            </a:r>
            <a:r>
              <a:rPr lang="de-DE" sz="1600" dirty="0" err="1"/>
              <a:t>Zotero</a:t>
            </a:r>
            <a:endParaRPr lang="de-DE" sz="1600" dirty="0"/>
          </a:p>
          <a:p>
            <a:pPr marL="177800" indent="-177800">
              <a:lnSpc>
                <a:spcPct val="120000"/>
              </a:lnSpc>
              <a:defRPr/>
            </a:pPr>
            <a:r>
              <a:rPr lang="de-DE" sz="1600" dirty="0"/>
              <a:t>Endnote</a:t>
            </a:r>
          </a:p>
          <a:p>
            <a:pPr marL="0" indent="0">
              <a:lnSpc>
                <a:spcPct val="120000"/>
              </a:lnSpc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46852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9F08CF4-C57A-0C4D-8192-C2E3218FD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33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B6BA1E1-64EE-C940-86C6-257CCDC3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D5B5F-76CC-294C-B388-91E8641EA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Grundlagen empirischer Forschung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Literaturrecherche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Aufbau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Zitieren</a:t>
            </a:r>
          </a:p>
        </p:txBody>
      </p:sp>
    </p:spTree>
    <p:extLst>
      <p:ext uri="{BB962C8B-B14F-4D97-AF65-F5344CB8AC3E}">
        <p14:creationId xmlns:p14="http://schemas.microsoft.com/office/powerpoint/2010/main" val="2790186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CBBDDCC-3456-224B-BA9F-28EA01A6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34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78D4056-34E6-5C43-906B-84B952215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Aufbau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BAB1C2-EBB7-C14F-82EA-66C40879A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72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1600" b="1" dirty="0"/>
              <a:t>Gliederung einer empirischen Arbeit</a:t>
            </a:r>
          </a:p>
          <a:p>
            <a:pPr marL="0" indent="0">
              <a:lnSpc>
                <a:spcPct val="120000"/>
              </a:lnSpc>
              <a:buNone/>
            </a:pPr>
            <a:endParaRPr lang="de-DE" sz="1600" dirty="0"/>
          </a:p>
          <a:p>
            <a:pPr marL="0" indent="0">
              <a:lnSpc>
                <a:spcPct val="120000"/>
              </a:lnSpc>
              <a:buNone/>
            </a:pPr>
            <a:endParaRPr lang="de-DE" sz="1600" dirty="0"/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440D9107-04C4-8A4B-9179-173DC050D671}"/>
              </a:ext>
            </a:extLst>
          </p:cNvPr>
          <p:cNvSpPr txBox="1">
            <a:spLocks/>
          </p:cNvSpPr>
          <p:nvPr/>
        </p:nvSpPr>
        <p:spPr>
          <a:xfrm>
            <a:off x="304800" y="1981200"/>
            <a:ext cx="4267200" cy="4568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600" dirty="0"/>
              <a:t>Abstract + Keywords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600" b="1" dirty="0"/>
              <a:t>1. Einleitung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600" dirty="0"/>
              <a:t>1.1 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600" dirty="0"/>
              <a:t>1.2 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600" b="1" dirty="0"/>
              <a:t>2. Forschungsstand und theoretische Basis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600" dirty="0"/>
              <a:t>2.1 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600" dirty="0"/>
              <a:t>2.2 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600" dirty="0"/>
              <a:t>2.3 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600" b="1" dirty="0"/>
              <a:t>3. Methode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600" dirty="0"/>
              <a:t>3.1 …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600" dirty="0"/>
              <a:t>3.2 …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de-DE" sz="16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de-DE" sz="1600" dirty="0"/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BE705194-3DC7-9049-AB23-3C238BDCF063}"/>
              </a:ext>
            </a:extLst>
          </p:cNvPr>
          <p:cNvSpPr txBox="1">
            <a:spLocks/>
          </p:cNvSpPr>
          <p:nvPr/>
        </p:nvSpPr>
        <p:spPr>
          <a:xfrm>
            <a:off x="4869180" y="2438400"/>
            <a:ext cx="3970020" cy="408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600" b="1" dirty="0"/>
              <a:t>4. Ergebnisse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600" dirty="0"/>
              <a:t>4.1 …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600" dirty="0"/>
              <a:t>4.2 …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600" b="1" dirty="0"/>
              <a:t>5. Diskussion und Interpretation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600" dirty="0"/>
              <a:t>Literaturverzeichnis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600" dirty="0"/>
              <a:t>Evtl. Anhang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de-DE" sz="16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de-DE" sz="16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de-DE" sz="16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B22D774-8F67-4D42-BF17-F2E159B8750D}"/>
              </a:ext>
            </a:extLst>
          </p:cNvPr>
          <p:cNvSpPr/>
          <p:nvPr/>
        </p:nvSpPr>
        <p:spPr>
          <a:xfrm>
            <a:off x="228600" y="1981200"/>
            <a:ext cx="8286750" cy="454151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849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B999969-C928-7241-B085-0FC46D00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35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952574-2439-EA4D-91F7-B6597F9B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Aufbau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9EF1B8-FD2D-B644-A23B-C1A64CEBD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7912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Beispielgliederung: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8A2D068-FAFB-654E-9368-CBE2A7EB5241}"/>
              </a:ext>
            </a:extLst>
          </p:cNvPr>
          <p:cNvSpPr/>
          <p:nvPr/>
        </p:nvSpPr>
        <p:spPr>
          <a:xfrm>
            <a:off x="228600" y="1981200"/>
            <a:ext cx="8286750" cy="454151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2FBFB517-8723-024B-BB4C-E0FC30DDB658}"/>
              </a:ext>
            </a:extLst>
          </p:cNvPr>
          <p:cNvSpPr txBox="1">
            <a:spLocks/>
          </p:cNvSpPr>
          <p:nvPr/>
        </p:nvSpPr>
        <p:spPr>
          <a:xfrm>
            <a:off x="304800" y="1981200"/>
            <a:ext cx="4267200" cy="4568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600" dirty="0"/>
              <a:t>(Abstract + Keywords)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600" b="1" dirty="0"/>
              <a:t>1. Einleitung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600" dirty="0"/>
              <a:t>1.1 Relevanz der Thematik und Zielsetzung (herausarbeiten der Forschungslücke und Forschungsfrage)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600" dirty="0"/>
              <a:t>1.2 Aufbau der Arbeit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600" b="1" dirty="0"/>
              <a:t>2. Forschungsstand und theoretische Basis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600" dirty="0"/>
              <a:t>2.1 </a:t>
            </a:r>
            <a:r>
              <a:rPr lang="de-DE" sz="1600" spc="-5" dirty="0"/>
              <a:t>Plattformarbeit: </a:t>
            </a:r>
            <a:r>
              <a:rPr lang="de-DE" sz="1600" spc="-5" dirty="0" err="1"/>
              <a:t>Crowd</a:t>
            </a:r>
            <a:r>
              <a:rPr lang="de-DE" sz="1600" spc="-5" dirty="0"/>
              <a:t> Work</a:t>
            </a:r>
            <a:endParaRPr lang="de-DE" sz="1600" dirty="0"/>
          </a:p>
          <a:p>
            <a:pPr marL="0" indent="0">
              <a:lnSpc>
                <a:spcPct val="120000"/>
              </a:lnSpc>
              <a:buNone/>
            </a:pPr>
            <a:r>
              <a:rPr lang="de-DE" sz="1600" dirty="0"/>
              <a:t>2.2 </a:t>
            </a:r>
            <a:r>
              <a:rPr lang="de-DE" sz="1600" spc="-5" dirty="0" err="1"/>
              <a:t>Crowd</a:t>
            </a:r>
            <a:r>
              <a:rPr lang="de-DE" sz="1600" spc="-5" dirty="0"/>
              <a:t> Work und Unternehmenskultur</a:t>
            </a:r>
            <a:endParaRPr lang="de-DE" sz="1600" dirty="0"/>
          </a:p>
          <a:p>
            <a:pPr marL="0" indent="0">
              <a:lnSpc>
                <a:spcPct val="120000"/>
              </a:lnSpc>
              <a:buNone/>
            </a:pPr>
            <a:r>
              <a:rPr lang="de-DE" sz="1600" b="1" dirty="0"/>
              <a:t>3. Methode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600" dirty="0"/>
              <a:t>3.1 </a:t>
            </a:r>
            <a:r>
              <a:rPr lang="de-DE" sz="1600" spc="-5" dirty="0"/>
              <a:t>Beschreibung der Datenerhebung und des Samples</a:t>
            </a:r>
            <a:endParaRPr lang="de-DE" sz="1600" dirty="0"/>
          </a:p>
          <a:p>
            <a:pPr marL="0" indent="0">
              <a:lnSpc>
                <a:spcPct val="120000"/>
              </a:lnSpc>
              <a:buNone/>
            </a:pPr>
            <a:r>
              <a:rPr lang="de-DE" sz="1600" dirty="0"/>
              <a:t>3.2 </a:t>
            </a:r>
            <a:r>
              <a:rPr lang="de-DE" sz="1600" spc="-5" dirty="0"/>
              <a:t>Beschreibung der Datenanalyse (Transkription und Kodierung)</a:t>
            </a:r>
            <a:endParaRPr lang="de-DE" sz="16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de-DE" sz="16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de-DE" sz="1600" dirty="0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D9D27A43-FF21-8244-BA20-FD9075380F38}"/>
              </a:ext>
            </a:extLst>
          </p:cNvPr>
          <p:cNvSpPr txBox="1">
            <a:spLocks/>
          </p:cNvSpPr>
          <p:nvPr/>
        </p:nvSpPr>
        <p:spPr>
          <a:xfrm>
            <a:off x="4869180" y="2438400"/>
            <a:ext cx="3970020" cy="408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600" b="1" dirty="0"/>
              <a:t>4. Ergebnisse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600" dirty="0"/>
              <a:t>4.1 </a:t>
            </a:r>
            <a:r>
              <a:rPr lang="de-DE" sz="1600" spc="-10" dirty="0"/>
              <a:t>Herstellen von Zusammenhängen</a:t>
            </a:r>
            <a:endParaRPr lang="de-DE" sz="1600" dirty="0"/>
          </a:p>
          <a:p>
            <a:pPr marL="0" indent="0">
              <a:lnSpc>
                <a:spcPct val="120000"/>
              </a:lnSpc>
              <a:buNone/>
            </a:pPr>
            <a:r>
              <a:rPr lang="de-DE" sz="1600" dirty="0"/>
              <a:t>4.2 </a:t>
            </a:r>
            <a:r>
              <a:rPr lang="de-DE" sz="1600" spc="-10" dirty="0"/>
              <a:t>Ableiten von Modellen und Theorien</a:t>
            </a:r>
            <a:endParaRPr lang="de-DE" sz="16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600" b="1" dirty="0"/>
              <a:t>5. Diskussion und Interpretation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600" dirty="0"/>
              <a:t>Literaturverzeichnis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600" dirty="0"/>
              <a:t>Evtl. Anhang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de-DE" sz="16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de-DE" sz="16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16881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A64E103-9E33-244C-A6D9-C02A1B64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36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620A54-BFB6-6947-A6D8-E538BDDE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Aufbau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21B99AF-D254-3C4D-B04E-EACE12ECF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0139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Abstract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Umfang beachten: i.d.R. 200-300 Wörter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Prägnante Zusammenfassung der Arbeit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Wichtigste Ergebnisse der Studie: „Die Studie ergab, dass …“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Nennen des Forschungsdesigns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Schlussfolgerungen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Keine Zitate, die nicht unbedingt notwendig sind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1. Einleitung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Warum ist das Thema wissenschaftlich und praktisch relevant?</a:t>
            </a:r>
          </a:p>
          <a:p>
            <a:pPr lvl="1">
              <a:lnSpc>
                <a:spcPct val="100000"/>
              </a:lnSpc>
            </a:pPr>
            <a:r>
              <a:rPr lang="de-DE" sz="1400" dirty="0"/>
              <a:t>Fachlicher Kontext</a:t>
            </a:r>
          </a:p>
          <a:p>
            <a:pPr lvl="1">
              <a:lnSpc>
                <a:spcPct val="100000"/>
              </a:lnSpc>
            </a:pPr>
            <a:r>
              <a:rPr lang="de-DE" sz="1400" dirty="0"/>
              <a:t>Aktualität in der betrieblichen Praxis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Herausarbeitung der Forschungslücke: Welchen Beitrag leistet die Studie?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Herleitung der Forschungsfrage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Aufbau der Arbeit (</a:t>
            </a:r>
            <a:r>
              <a:rPr lang="de-DE" dirty="0"/>
              <a:t>optional</a:t>
            </a:r>
            <a:r>
              <a:rPr lang="de-DE" sz="160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972778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D751A5-25FF-8541-A402-109E73B2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37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265A90-A014-2242-B9C9-239DD276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Aufbau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601F64-DC6C-9640-B7F2-EE616B28A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2. Forschungsstand und theoretische Basis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Definition wichtiger Begriffe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Vorstellung relevanter Theorien für die Forschungsfrage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Wie sehen die empirischen Befunde bisher aus?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Aufstellen der Hypothesen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3. Methode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Beschreibung der Datenerhebung und des Samples / der Stichprobe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Datenauswertungsmethode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Beschreibung der Datenanalyse, z.B. Transkription und Kodierung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  <a:p>
            <a:pPr>
              <a:lnSpc>
                <a:spcPct val="100000"/>
              </a:lnSpc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136408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8D7EB3C-DA60-834D-A396-EC70ADF7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38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A0FAC4-F7F6-054A-BB0A-DAB046F3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Aufbau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B6875C-E04B-7743-A38A-22C7153B2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4. Ergebnisse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Deskriptive Ergebnisse</a:t>
            </a:r>
          </a:p>
          <a:p>
            <a:pPr>
              <a:lnSpc>
                <a:spcPct val="100000"/>
              </a:lnSpc>
            </a:pPr>
            <a:r>
              <a:rPr lang="de-DE" sz="1600" dirty="0" err="1"/>
              <a:t>Konfirmatorische</a:t>
            </a:r>
            <a:r>
              <a:rPr lang="de-DE" sz="1600" dirty="0"/>
              <a:t> Ergebnisse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Herstellen von Zusammenhängen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Ableiten von Modellen und Theorien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5. Diskussion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Was ist rausgekommen? </a:t>
            </a:r>
            <a:r>
              <a:rPr lang="de-DE" sz="1600" dirty="0">
                <a:sym typeface="Wingdings" pitchFamily="2" charset="2"/>
              </a:rPr>
              <a:t> Kurze Zusammenfassung der Ergebnisse</a:t>
            </a: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dirty="0"/>
              <a:t>Warum könnte es Widersprüche zur Literatur geben?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Was bedeuten die Ergebnisse für Literatur und Praxis?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Was sind Limitationen der Studie?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Welche Forschungsfragen sollten in Zukunft betrachtet werden?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Fazit </a:t>
            </a:r>
            <a:r>
              <a:rPr lang="de-DE" sz="1600" dirty="0">
                <a:sym typeface="Wingdings" pitchFamily="2" charset="2"/>
              </a:rPr>
              <a:t> Hauptaussage der Studie, Bezug zur Einleitung, weiterer Forschungsbedarf, Ausblick zukünftiger Entwicklungen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769080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9F08CF4-C57A-0C4D-8192-C2E3218FD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39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B6BA1E1-64EE-C940-86C6-257CCDC3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D5B5F-76CC-294C-B388-91E8641EA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Grundlagen empirischer Forschung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Literaturrecherche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Aufbau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Zitieren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003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D2190ED-3CE8-5547-83E2-28A7E3FC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4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C86D8AE-D43E-FD43-8C7A-4EF7CF4DF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Grundlagen empirischer Forschung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6FBF4E-FCA6-C54E-8AB4-B67776D8A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9747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Wissenschaftliche Methoden in der Betriebswirtschaftslehre</a:t>
            </a: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dirty="0"/>
              <a:t>Klassifizierung und Typisierung, gedankliche Ordnung komplexer, realer Phänomene</a:t>
            </a:r>
          </a:p>
          <a:p>
            <a:pPr>
              <a:lnSpc>
                <a:spcPct val="100000"/>
              </a:lnSpc>
            </a:pPr>
            <a:r>
              <a:rPr lang="de-DE" sz="1600" b="1" dirty="0"/>
              <a:t>Induktion</a:t>
            </a:r>
            <a:r>
              <a:rPr lang="de-DE" sz="1600" dirty="0"/>
              <a:t>: Schlussfolgerung vom Besonderen auf das Allgemeine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	</a:t>
            </a:r>
            <a:r>
              <a:rPr lang="de-DE" sz="1600" dirty="0">
                <a:sym typeface="Wingdings" pitchFamily="2" charset="2"/>
              </a:rPr>
              <a:t> Nachweis von Gesetzmäßigkeiten</a:t>
            </a: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b="1" dirty="0"/>
              <a:t>Deduktion</a:t>
            </a:r>
            <a:r>
              <a:rPr lang="de-DE" sz="1600" dirty="0"/>
              <a:t>: Schlussfolgerung vom Allgemeinen auf das Besondere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	</a:t>
            </a:r>
            <a:r>
              <a:rPr lang="de-DE" sz="1600" dirty="0">
                <a:sym typeface="Wingdings" pitchFamily="2" charset="2"/>
              </a:rPr>
              <a:t> Spezielle Einzelerkenntnisse aus allgemeinen Theorien</a:t>
            </a:r>
          </a:p>
        </p:txBody>
      </p:sp>
      <p:pic>
        <p:nvPicPr>
          <p:cNvPr id="6" name="Grafik 5" descr="Ein Bild, das Karte, Essen enthält.&#10;&#10;Automatisch generierte Beschreibung">
            <a:extLst>
              <a:ext uri="{FF2B5EF4-FFF2-40B4-BE49-F238E27FC236}">
                <a16:creationId xmlns:a16="http://schemas.microsoft.com/office/drawing/2014/main" id="{7B62695E-320A-B34B-818F-BD33FC0F0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591" y="4141385"/>
            <a:ext cx="5518817" cy="197100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74F8847-E540-764A-A702-3B5941FAFF5C}"/>
              </a:ext>
            </a:extLst>
          </p:cNvPr>
          <p:cNvSpPr txBox="1"/>
          <p:nvPr/>
        </p:nvSpPr>
        <p:spPr>
          <a:xfrm>
            <a:off x="1977390" y="6538913"/>
            <a:ext cx="6812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https://blog.neuronation.com/de/was-bedeutet-deduktives-und-induktives-denken 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787142C-9FB5-234B-8028-FF3D51E22DA2}"/>
              </a:ext>
            </a:extLst>
          </p:cNvPr>
          <p:cNvCxnSpPr/>
          <p:nvPr/>
        </p:nvCxnSpPr>
        <p:spPr>
          <a:xfrm>
            <a:off x="1977390" y="4104521"/>
            <a:ext cx="49949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74F8EA96-A792-A244-A6D1-BD28E6A493BD}"/>
              </a:ext>
            </a:extLst>
          </p:cNvPr>
          <p:cNvCxnSpPr>
            <a:cxnSpLocks/>
          </p:cNvCxnSpPr>
          <p:nvPr/>
        </p:nvCxnSpPr>
        <p:spPr>
          <a:xfrm flipH="1" flipV="1">
            <a:off x="1977390" y="6081911"/>
            <a:ext cx="5109210" cy="304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28C930A-9B27-1D43-83F8-BC36DBC349BE}"/>
              </a:ext>
            </a:extLst>
          </p:cNvPr>
          <p:cNvSpPr txBox="1"/>
          <p:nvPr/>
        </p:nvSpPr>
        <p:spPr>
          <a:xfrm>
            <a:off x="4074795" y="383360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Induktion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D090D63-A864-1946-B634-3FFAF2F9CAB8}"/>
              </a:ext>
            </a:extLst>
          </p:cNvPr>
          <p:cNvSpPr txBox="1"/>
          <p:nvPr/>
        </p:nvSpPr>
        <p:spPr>
          <a:xfrm>
            <a:off x="4029075" y="6121282"/>
            <a:ext cx="1005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Deduktion</a:t>
            </a:r>
          </a:p>
        </p:txBody>
      </p:sp>
    </p:spTree>
    <p:extLst>
      <p:ext uri="{BB962C8B-B14F-4D97-AF65-F5344CB8AC3E}">
        <p14:creationId xmlns:p14="http://schemas.microsoft.com/office/powerpoint/2010/main" val="3893314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3EF68E2-08E9-364C-82AD-5625ACE2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40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119F8CB-CB1F-1142-AD89-A4FD5F74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Zitieren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1B451D-C49D-CA4B-89C2-2BD09AB5F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9747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Zitation nach APA (6. Edition)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ym typeface="Wingdings" pitchFamily="2" charset="2"/>
              </a:rPr>
              <a:t> Zitatangabe im Fließtext und Vermerk im Literaturverzeichnis</a:t>
            </a: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dirty="0"/>
              <a:t>Kostenfreie Tutorials unter: </a:t>
            </a:r>
            <a:r>
              <a:rPr lang="de-DE" sz="1600" dirty="0">
                <a:hlinkClick r:id="rId2"/>
              </a:rPr>
              <a:t>http://www.apastyle.org/</a:t>
            </a:r>
            <a:r>
              <a:rPr lang="de-DE" sz="1600" dirty="0"/>
              <a:t> 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Weitere Tipps und Beispiele für die APA-Formatierung: </a:t>
            </a:r>
            <a:r>
              <a:rPr lang="de-DE" sz="1600" dirty="0">
                <a:hlinkClick r:id="rId3"/>
              </a:rPr>
              <a:t>http://www.apastyle.org/learn/tutorials/basics- tutorial.aspx</a:t>
            </a: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dirty="0"/>
              <a:t>Literaturverwaltungsprogramme zum Zitieren und Organisieren des   Literaturverzeichnisses</a:t>
            </a:r>
          </a:p>
          <a:p>
            <a:pPr lvl="1">
              <a:lnSpc>
                <a:spcPct val="100000"/>
              </a:lnSpc>
            </a:pPr>
            <a:r>
              <a:rPr lang="de-DE" sz="1400" dirty="0"/>
              <a:t>Windows-Nutzer: </a:t>
            </a:r>
            <a:r>
              <a:rPr lang="de-DE" sz="1400" dirty="0" err="1"/>
              <a:t>Citavi</a:t>
            </a:r>
            <a:endParaRPr lang="de-DE" sz="1400" dirty="0"/>
          </a:p>
          <a:p>
            <a:pPr lvl="1">
              <a:lnSpc>
                <a:spcPct val="100000"/>
              </a:lnSpc>
            </a:pPr>
            <a:r>
              <a:rPr lang="de-DE" sz="1400" dirty="0"/>
              <a:t>iOS-Nutzer: </a:t>
            </a:r>
            <a:r>
              <a:rPr lang="de-DE" sz="1400" dirty="0" err="1"/>
              <a:t>Zotero</a:t>
            </a:r>
            <a:endParaRPr lang="de-DE" sz="1400" dirty="0"/>
          </a:p>
          <a:p>
            <a:pPr lvl="1">
              <a:lnSpc>
                <a:spcPct val="100000"/>
              </a:lnSpc>
            </a:pPr>
            <a:r>
              <a:rPr lang="de-DE" sz="1400" dirty="0" err="1"/>
              <a:t>Mendeley</a:t>
            </a:r>
            <a:endParaRPr lang="de-DE" sz="1400" dirty="0"/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</p:txBody>
      </p:sp>
      <p:pic>
        <p:nvPicPr>
          <p:cNvPr id="5" name="Grafik 2">
            <a:extLst>
              <a:ext uri="{FF2B5EF4-FFF2-40B4-BE49-F238E27FC236}">
                <a16:creationId xmlns:a16="http://schemas.microsoft.com/office/drawing/2014/main" id="{CB7EA1C5-8570-8540-AA75-F4112706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38" y="2075656"/>
            <a:ext cx="1896962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427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3BB735C-DD49-2F43-96D8-FEEE588E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41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5B44D3F-7FC6-244B-969B-DE282C3D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Zitieren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1EBE38-1EBC-5248-9B02-A5D50214B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Wörtliche Zitate</a:t>
            </a: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1) Kurze, wörtliche Zitate</a:t>
            </a:r>
            <a:r>
              <a:rPr lang="de-DE" sz="1600" dirty="0"/>
              <a:t> (=&lt; 40 Wörter)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„Viel trinken, ist gut für den Kreislauf.“ (Wasserwerk, 2010, S. 45)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2</a:t>
            </a:r>
            <a:r>
              <a:rPr lang="de-DE" sz="1600" b="1" dirty="0"/>
              <a:t>) Längere, wörtliche Zitate</a:t>
            </a:r>
            <a:r>
              <a:rPr lang="de-DE" sz="1600" dirty="0"/>
              <a:t> (&gt; 40 Wörter)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Dehaene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geht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davon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aus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dass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die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semantische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Bedeutung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einer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Zahl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nur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in der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dritten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Repräsentation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dem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analogen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Größencode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gespeichert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werden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kann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de-DE" sz="1400" dirty="0">
                <a:solidFill>
                  <a:schemeClr val="bg2">
                    <a:lumMod val="50000"/>
                  </a:schemeClr>
                </a:solidFill>
              </a:rPr>
              <a:t>Tasks such as measurement, comparison of prices, or approximate calculations, 	solicit an ‘approximation mode’ in which we access and manipulate a mental model of approximate quantities similar to a ‘mental number line’ […]. To enter this putative approximation mode, Arabic and verbal numerals are first translated from their digital or verbal code into a quantity code. (</a:t>
            </a:r>
            <a:r>
              <a:rPr lang="en-US" altLang="de-DE" sz="1400" dirty="0" err="1">
                <a:solidFill>
                  <a:schemeClr val="bg2">
                    <a:lumMod val="50000"/>
                  </a:schemeClr>
                </a:solidFill>
              </a:rPr>
              <a:t>Dehaene</a:t>
            </a:r>
            <a:r>
              <a:rPr lang="en-US" altLang="de-DE" sz="1400" dirty="0">
                <a:solidFill>
                  <a:schemeClr val="bg2">
                    <a:lumMod val="50000"/>
                  </a:schemeClr>
                </a:solidFill>
              </a:rPr>
              <a:t>, 1992, S. 20). </a:t>
            </a:r>
            <a:endParaRPr lang="de-DE" sz="1400" dirty="0"/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ym typeface="Wingdings" pitchFamily="2" charset="2"/>
              </a:rPr>
              <a:t> </a:t>
            </a:r>
            <a:r>
              <a:rPr lang="de-DE" sz="1600" dirty="0"/>
              <a:t>Selten in empirischer Wissenschaft, nur wenn Wortlaut von Bedeutung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ym typeface="Wingdings" pitchFamily="2" charset="2"/>
              </a:rPr>
              <a:t> </a:t>
            </a:r>
            <a:r>
              <a:rPr lang="de-DE" sz="1600" dirty="0"/>
              <a:t>Wörtliche, fremdsprachliche Zitate in Originalsprache belassen oder etablierte Übersetzung verwenden</a:t>
            </a:r>
          </a:p>
          <a:p>
            <a:pPr>
              <a:lnSpc>
                <a:spcPct val="100000"/>
              </a:lnSpc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2374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9620570-198C-3D40-AA4F-8129A759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42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A56B067-0E0D-9A40-A961-0469045C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Zitieren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6A013E-19D1-9A40-882F-96659A1BC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Sinngemäße Zitate</a:t>
            </a:r>
          </a:p>
          <a:p>
            <a:pPr>
              <a:lnSpc>
                <a:spcPct val="100000"/>
              </a:lnSpc>
            </a:pPr>
            <a:r>
              <a:rPr lang="de-DE" sz="1600" dirty="0">
                <a:sym typeface="Wingdings" pitchFamily="2" charset="2"/>
              </a:rPr>
              <a:t>Besser und gängiger</a:t>
            </a: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dirty="0"/>
              <a:t>Ohne Seitenangaben, da meist Theorien/Experimente zusammenfassend „zitiert“: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	Pfeil und Bogen (2003) berichten, dass Wilhelm Tell in mehreren Kämpfen immer 	den Apfel getroffen hat.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Verweis auf mehrere Studien bzw. Quellen möglich: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	In zahlreichen Studien (Komma, 1995; Pünktchen, 2000; Strich, 1998) konnte der 	Mondgesicht-Effekt nachgewiesen werden.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Mehrere Arbeiten eines Autors aus einem Jahr: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	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Otto (1995a; 1995b) entdeckte, …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46497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B20A865-2BA2-F24D-AD9A-DBD390A5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43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D986AD-72B2-2C42-9D3B-8F6AFBE8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Zitieren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5352F225-4F90-3C40-9A4F-0F45582A8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962573"/>
              </p:ext>
            </p:extLst>
          </p:nvPr>
        </p:nvGraphicFramePr>
        <p:xfrm>
          <a:off x="228600" y="1524000"/>
          <a:ext cx="8686800" cy="4719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642449785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805191959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561003395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34999769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856844017"/>
                    </a:ext>
                  </a:extLst>
                </a:gridCol>
              </a:tblGrid>
              <a:tr h="513301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 der Zitation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D0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Erstes Zitat im Text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D0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Nachfolgende Zitate im Text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D0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Erstes Zitat in Klammern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D00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Nachfolgende Zitate in Klammern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D0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79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 Werk von einem Autor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Dunkel (2000)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Dunkel (2000)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(Dunkel, 2000)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(Dunkel, 2000)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47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 Werk von zwei Autoren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Pfeil und Bogen (2003)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Pfeil und Bogen (2003)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(Pfeil &amp; Bogen, 2003)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(Pfeil &amp; Bogen, 2003)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56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 Werk von drei Autoren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Schwarze, Mieze und Katze (2001)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Schwarze et al. (2001)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(Schwarze, Mieze &amp; Katze, 2001)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(Schwarze et al., 2001)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437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 Werk von vier Autoren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Huhn, Hahn, Katze und Maus (1988)</a:t>
                      </a:r>
                    </a:p>
                    <a:p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Huhn et al. (1988)</a:t>
                      </a:r>
                    </a:p>
                    <a:p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(Huhn, Hahn, Katze und Maus, 1988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(Huhn et al., 1988)</a:t>
                      </a:r>
                    </a:p>
                    <a:p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96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 Werk von fünf Autoren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Schwarz, Braun, Grau und Weiß (2005)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Schwarz et al. (2005)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(Schwarz, Braun, Grau &amp; Weiß, 2005)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(Schwarz et al., 2005)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807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 Werk von sechs oder mehr Autoren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 et al. (2009)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 et al. (2009)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(Otto et al., 2009)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(Otto et al., 2009)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776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Gruppe von Autoren (ohne weiteres durch Abkürzung identifizierbar)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Institute </a:t>
                      </a:r>
                      <a:r>
                        <a:rPr lang="de-DE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Menthal</a:t>
                      </a:r>
                      <a: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(NIMH, 2003)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NIMH (2003)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(National Institute </a:t>
                      </a:r>
                      <a:r>
                        <a:rPr lang="de-DE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Mental </a:t>
                      </a:r>
                      <a:r>
                        <a:rPr lang="de-DE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(NIMH), 2003)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(NIMH, 2003)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18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Gruppe von Autoren (keine Abkürzung)</a:t>
                      </a:r>
                      <a:endParaRPr lang="de-D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</a:t>
                      </a:r>
                      <a:r>
                        <a:rPr lang="de-DE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Pittburgh</a:t>
                      </a:r>
                      <a: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</a:t>
                      </a:r>
                      <a:r>
                        <a:rPr lang="de-DE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Pittsburgh (2005)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(University </a:t>
                      </a:r>
                      <a:r>
                        <a:rPr lang="de-DE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Pittsburgh, 2005)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(University </a:t>
                      </a:r>
                      <a:r>
                        <a:rPr lang="de-DE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Pittsburgh, 2005)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688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029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6FD19EC-F273-C64D-BCEC-C848D20B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44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8944B0-FABA-584D-9BE5-28F2D8C2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Zitieren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5F4C244-8C73-BA4A-8861-91B47EBD8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Zitiert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20000"/>
              </a:lnSpc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Eher selten verwendet, da man immer versuchen sollte an Originalliteratur heranzukommen (und z.B. nicht einfach ein großes Lehrbuch lesen) </a:t>
            </a:r>
          </a:p>
          <a:p>
            <a:pPr marL="180975" indent="-180975">
              <a:lnSpc>
                <a:spcPct val="120000"/>
              </a:lnSpc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falls nicht möglich: Sekundärliteratur angeben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In der Studie von Schwarz (zit. nach Hellgrau, 2000)….</a:t>
            </a:r>
          </a:p>
          <a:p>
            <a:pPr marL="180975" indent="-180975">
              <a:lnSpc>
                <a:spcPct val="120000"/>
              </a:lnSpc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Im Literaturverzeichnis wird Hellgrau angegeben!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Kleiner Helfer in der Zitiernot…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http://etools.fernuni.ch/wiss-schreiben/apa/de/html/index.html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887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4D0015A-CECC-564E-82BF-F2B61AD9D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45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C4D365A-8D11-8E41-9C6E-812D1ACE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Zitieren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F0270DF-A6E1-2540-B58E-818533CB6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Gleiche Autoren im gleichen Absatz</a:t>
            </a:r>
          </a:p>
          <a:p>
            <a:pPr marL="180975" indent="-180975">
              <a:lnSpc>
                <a:spcPct val="100000"/>
              </a:lnSpc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Nach erster Nennung keine Angabe der Jahreszahl mehr, sofern die erste Angabe nicht in Klammern erfolgte</a:t>
            </a:r>
          </a:p>
          <a:p>
            <a:pPr>
              <a:lnSpc>
                <a:spcPct val="100000"/>
              </a:lnSpc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Mehrere Autoren, gleicher Nachname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infach auch im Text selber (wie im Literaturverzeichnis) den abgekürzten Vornamen anführen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de-DE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A. Hörnchen (1995) und B. Hörnchen (1995) untersuchten die Knuspereigenschaften der Erdnuss. 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Der eine ist für das Knabbern (A. Hörnchen, 1995) und der andere für das Knacken (B. Hörnchen, 1995).</a:t>
            </a:r>
            <a:endParaRPr lang="en-US" sz="16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91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6313FD5-022C-324F-A2DA-58F8A2EB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46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427625-5747-954C-A717-C2CE83D2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Zitieren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1EA8D5-3A52-EE40-9A9A-58A807D98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Literaturverzeichnis</a:t>
            </a: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endParaRPr lang="de-DE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Es gilt: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dirty="0"/>
              <a:t>Vollständigkeit und Einheitlichkeit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Keine Fußnotenzitation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Alphabetisch sortiert, innerhalb dessen chronologisch (von alt nach neu)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Innerhalb einer Angabe ab der zweiten Zeile leicht einrücken</a:t>
            </a:r>
          </a:p>
        </p:txBody>
      </p:sp>
    </p:spTree>
    <p:extLst>
      <p:ext uri="{BB962C8B-B14F-4D97-AF65-F5344CB8AC3E}">
        <p14:creationId xmlns:p14="http://schemas.microsoft.com/office/powerpoint/2010/main" val="2447840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E97503-66E2-C841-82DB-0A7838AC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47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EA3E84-F108-CD4A-8F53-7933BF0F1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Zitieren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B8599B2-7B0E-CF4F-8874-3AAFE1571977}"/>
              </a:ext>
            </a:extLst>
          </p:cNvPr>
          <p:cNvSpPr txBox="1">
            <a:spLocks/>
          </p:cNvSpPr>
          <p:nvPr/>
        </p:nvSpPr>
        <p:spPr bwMode="auto">
          <a:xfrm>
            <a:off x="228600" y="1295400"/>
            <a:ext cx="8686800" cy="506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Literaturverzeichnis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Beispiel:</a:t>
            </a: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600" kern="0" dirty="0">
              <a:solidFill>
                <a:srgbClr val="000000"/>
              </a:solidFill>
              <a:latin typeface="Times New Roman"/>
            </a:endParaRP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Buckley, P. B., &amp;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Gillman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, C. (1974).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Comparisons of digits and dot patterns.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Journal of Experimental Psychology, 103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, 1131–1136.</a:t>
            </a: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Gevers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, W.,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Reynvoet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, B., &amp;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Fias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, W. (2003). The mental number representation of ordinal sequences is spatially organized.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Cognition, 87,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B87–B95. https://doi.org/10.1016/S0010-0277(02)00234-2</a:t>
            </a: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Gevers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, W.,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Reynvoet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, B., &amp;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Fias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, W. (2004). The mental number representation of 	ordinal sequences is 	spatially organized: Evidence from days of the week.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Cortex, 40,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171–172. https://doi.org/10.1016/S0010-9452(08)70938-9</a:t>
            </a: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Müller, D., &amp; Schwarz, W. (2007a). Is there an internal association of numbers to hands? </a:t>
            </a: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The task set influences the nature of the SNARC effect. </a:t>
            </a: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Memory &amp; </a:t>
            </a:r>
            <a:r>
              <a:rPr kumimoji="0" lang="de-DE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Cognition</a:t>
            </a: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, 35,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1151–1161.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-128"/>
            </a:endParaRP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Müller, D.,  &amp; Schwarz, W. (2007b).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Exploring the mental number line: Evidence from a dual-task paradigm.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Psychological Research, 71,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598–613. https://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doi.org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/10.1007/s00426-006-0670-6</a:t>
            </a: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Müller, D.,  &amp; Schwarz, W. (2008). "1-2-3": Is there a temporal number line? Evidence from a serial comparison task.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Experimental Psychology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,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55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, 143–150. https://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doi.org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/10.1027/16183169.55.3.143</a:t>
            </a: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Müsseler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, J. (2002). </a:t>
            </a: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Theorien der Wahrnehmung.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In J.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Müsseler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 &amp; W. Prinz (Eds.), </a:t>
            </a: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Allgemeine Psychologie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(1st 	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ed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., pp. 44–55). Heidelberg, Germany: Spektrum.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625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6186FB-FA03-5049-A75C-A4BC0DB6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48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F76085-716C-E843-B966-DB1CF7BA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Zitieren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09E52C-E4C0-E243-8CC3-D70308DC8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Bücher</a:t>
            </a: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Nachname, V. (Jahreszahl). </a:t>
            </a:r>
            <a:r>
              <a:rPr lang="de-DE" sz="1600" i="1" dirty="0"/>
              <a:t>Buchtitel in kursiv</a:t>
            </a:r>
            <a:r>
              <a:rPr lang="de-DE" sz="1600" dirty="0"/>
              <a:t>. Verlagsort, Verlagsland: Verlagsname.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(In USA: Stadt und Staatenkürzel angeben, z.B. New York, NY: Independent.)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 err="1"/>
              <a:t>Esen</a:t>
            </a:r>
            <a:r>
              <a:rPr lang="de-DE" sz="1600" dirty="0"/>
              <a:t>, B. (2010). </a:t>
            </a:r>
            <a:r>
              <a:rPr lang="de-DE" sz="1600" i="1" dirty="0"/>
              <a:t>Über das Fegen und Kehren</a:t>
            </a:r>
            <a:r>
              <a:rPr lang="de-DE" sz="1600" dirty="0"/>
              <a:t>. Halle, Germany: Putzverlag.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Journals</a:t>
            </a: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Nachname, V. (Jahreszahl). Artikelname in normal. </a:t>
            </a:r>
            <a:r>
              <a:rPr lang="de-DE" sz="1600" i="1" dirty="0"/>
              <a:t>Journalname in kursiv, Ausgabe in kursiv</a:t>
            </a:r>
            <a:r>
              <a:rPr lang="de-DE" sz="1600" dirty="0"/>
              <a:t>, Seitenzahlen normal. doi:0000000000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Dehaene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S.,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Bossini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S., &amp;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Giraux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P. (1993). The mental representation of parity and 	number magnitude. </a:t>
            </a:r>
            <a:r>
              <a:rPr lang="de-DE" sz="1600" i="1" dirty="0">
                <a:solidFill>
                  <a:schemeClr val="bg2">
                    <a:lumMod val="50000"/>
                  </a:schemeClr>
                </a:solidFill>
              </a:rPr>
              <a:t>Journal </a:t>
            </a:r>
            <a:r>
              <a:rPr lang="de-DE" sz="1600" i="1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de-DE" sz="1600" i="1" dirty="0">
                <a:solidFill>
                  <a:schemeClr val="bg2">
                    <a:lumMod val="50000"/>
                  </a:schemeClr>
                </a:solidFill>
              </a:rPr>
              <a:t> Experimental </a:t>
            </a:r>
            <a:r>
              <a:rPr lang="de-DE" sz="1600" i="1" dirty="0" err="1">
                <a:solidFill>
                  <a:schemeClr val="bg2">
                    <a:lumMod val="50000"/>
                  </a:schemeClr>
                </a:solidFill>
              </a:rPr>
              <a:t>Psychology</a:t>
            </a:r>
            <a:r>
              <a:rPr lang="de-DE" sz="1600" i="1" dirty="0">
                <a:solidFill>
                  <a:schemeClr val="bg2">
                    <a:lumMod val="50000"/>
                  </a:schemeClr>
                </a:solidFill>
              </a:rPr>
              <a:t>: General, 122, 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371–396. 	doi:10.1037/0096-3445.122.3.371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94548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9AC66FB-923C-4C45-B400-17EA27DD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49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CDFECC-F6CC-2F47-BD3E-B0A767A11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Zitieren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E974A5-B049-5045-A51F-E7E09CDB2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Buchkapitel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Nachname, V. (Jahreszahl). Buchkapitelname in normal. In V. Nachname (Ed.), </a:t>
            </a:r>
            <a:r>
              <a:rPr lang="de-DE" sz="1600" i="1" dirty="0" err="1"/>
              <a:t>Buchname</a:t>
            </a:r>
            <a:r>
              <a:rPr lang="de-DE" sz="1600" i="1" dirty="0"/>
              <a:t> in kursiv</a:t>
            </a:r>
            <a:r>
              <a:rPr lang="de-DE" sz="1600" dirty="0"/>
              <a:t> (Auflage, pp. Seitenzahlen). Verlagsort, Verlagsland: Verlagsname.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Beispiel: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Steiner, G. (1988). Analoge Repräsentationen. In H. Mandl &amp; H. Spada (Eds.), 	</a:t>
            </a:r>
            <a:r>
              <a:rPr lang="de-DE" sz="1600" i="1" dirty="0">
                <a:solidFill>
                  <a:schemeClr val="bg2">
                    <a:lumMod val="50000"/>
                  </a:schemeClr>
                </a:solidFill>
              </a:rPr>
              <a:t>Wissenspsychologie 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(2nd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ed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., pp. 99–119). Weinheim, Germany: Psychologie 	Verlags Union.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7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0E7A59B-9C8E-3E49-8676-6D2FF1AD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5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7F82B10-E7AC-E640-87AC-4E6B63DD8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Grundlagen empirischer Forschung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101E6BA2-6B16-E742-A7D3-328B91160A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541299"/>
              </p:ext>
            </p:extLst>
          </p:nvPr>
        </p:nvGraphicFramePr>
        <p:xfrm>
          <a:off x="266699" y="1942059"/>
          <a:ext cx="8686800" cy="350751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1374779529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4009949436"/>
                    </a:ext>
                  </a:extLst>
                </a:gridCol>
              </a:tblGrid>
              <a:tr h="5352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600" b="1" i="0" dirty="0">
                          <a:solidFill>
                            <a:srgbClr val="210199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Quantitativ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600" dirty="0">
                          <a:solidFill>
                            <a:srgbClr val="2101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790511"/>
                  </a:ext>
                </a:extLst>
              </a:tr>
              <a:tr h="222688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Objektiv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Deduktiv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Generalisierbar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Nummern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Theoriegeleitet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Standardisierte Erhebungsmethoden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Statistische Auswertungsverfahren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Ziel: Allgemein gültige Aussagen ableiten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Subjektiv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Induktiv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 generalisierbar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Wörter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Offene, nicht standardisierte Auswertungsmethoden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Ziel: Theoretische Konstrukte über Phänomene entwickeln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291494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B80E88C6-D255-864F-8C32-170F8B2191F6}"/>
              </a:ext>
            </a:extLst>
          </p:cNvPr>
          <p:cNvSpPr txBox="1"/>
          <p:nvPr/>
        </p:nvSpPr>
        <p:spPr>
          <a:xfrm>
            <a:off x="1882588" y="5494577"/>
            <a:ext cx="4499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de-DE" sz="20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Beide sind systematisch 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de-DE" sz="20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Die Ansätze ergänzen sich</a:t>
            </a:r>
          </a:p>
        </p:txBody>
      </p:sp>
      <p:sp>
        <p:nvSpPr>
          <p:cNvPr id="12" name="Rechteck 4">
            <a:extLst>
              <a:ext uri="{FF2B5EF4-FFF2-40B4-BE49-F238E27FC236}">
                <a16:creationId xmlns:a16="http://schemas.microsoft.com/office/drawing/2014/main" id="{71C12E0D-470A-7C44-BD31-709C301C7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912" y="6401354"/>
            <a:ext cx="21942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200" b="0" dirty="0">
                <a:latin typeface="Arial" panose="020B0604020202020204" pitchFamily="34" charset="0"/>
              </a:rPr>
              <a:t>Quelle: Bortz/</a:t>
            </a:r>
            <a:r>
              <a:rPr lang="en-US" altLang="de-DE" sz="1200" b="0" dirty="0" err="1">
                <a:latin typeface="Arial" panose="020B0604020202020204" pitchFamily="34" charset="0"/>
              </a:rPr>
              <a:t>Döring</a:t>
            </a:r>
            <a:r>
              <a:rPr lang="en-US" altLang="de-DE" sz="1200" b="0" dirty="0">
                <a:latin typeface="Arial" panose="020B0604020202020204" pitchFamily="34" charset="0"/>
              </a:rPr>
              <a:t> (1995)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4E52557-F418-8247-883C-E1272ACC7310}"/>
              </a:ext>
            </a:extLst>
          </p:cNvPr>
          <p:cNvSpPr txBox="1"/>
          <p:nvPr/>
        </p:nvSpPr>
        <p:spPr>
          <a:xfrm>
            <a:off x="-307850" y="1408426"/>
            <a:ext cx="669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0000"/>
              </a:lnSpc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Empirisch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Auf Erfahrung und Beobachtung beruhende Erkenntnis</a:t>
            </a:r>
          </a:p>
        </p:txBody>
      </p:sp>
    </p:spTree>
    <p:extLst>
      <p:ext uri="{BB962C8B-B14F-4D97-AF65-F5344CB8AC3E}">
        <p14:creationId xmlns:p14="http://schemas.microsoft.com/office/powerpoint/2010/main" val="2537534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A579DD6-0CF9-D943-9400-E8CABFE2F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50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87D857-9C71-C24B-8BD1-B5BFF184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Zitieren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3FC914-3169-4D42-9489-4A9BBF8D9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3999"/>
            <a:ext cx="8686800" cy="50656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Internetquellen</a:t>
            </a: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endParaRPr lang="de-DE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1. Fall</a:t>
            </a:r>
            <a:r>
              <a:rPr lang="de-DE" sz="1600" dirty="0"/>
              <a:t>: </a:t>
            </a:r>
            <a:r>
              <a:rPr lang="de-DE" sz="1600" i="1" dirty="0"/>
              <a:t>Nur online verfügbar</a:t>
            </a:r>
          </a:p>
          <a:p>
            <a:pPr marL="0" indent="0">
              <a:buNone/>
              <a:defRPr/>
            </a:pPr>
            <a:r>
              <a:rPr lang="de-DE" sz="1600" dirty="0"/>
              <a:t>	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Oogle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, G. (2012). </a:t>
            </a:r>
            <a:r>
              <a:rPr lang="de-DE" sz="1600" i="1" dirty="0">
                <a:solidFill>
                  <a:schemeClr val="bg2">
                    <a:lumMod val="50000"/>
                  </a:schemeClr>
                </a:solidFill>
              </a:rPr>
              <a:t>Über das Zitieren aus dem Internet. 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Verfügbar unter 				http://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www.googlezitateundweiteres.de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de-DE" sz="1600" dirty="0"/>
              <a:t>	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Oogle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, G. (2012). </a:t>
            </a:r>
            <a:r>
              <a:rPr lang="de-DE" sz="1600" i="1" dirty="0">
                <a:solidFill>
                  <a:schemeClr val="bg2">
                    <a:lumMod val="50000"/>
                  </a:schemeClr>
                </a:solidFill>
              </a:rPr>
              <a:t>Über das Zitieren aus dem Internet.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Retrieved from 				http://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www.googlezitateundweiteres.de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 	</a:t>
            </a:r>
            <a:r>
              <a:rPr lang="de-DE" sz="1600" dirty="0">
                <a:sym typeface="Wingdings" pitchFamily="2" charset="2"/>
              </a:rPr>
              <a:t> Datum und Uhrzeit des Zugriffs sind NICHT anzugeben (außer der Inhalt ändert 	sich ständig)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2. Fall</a:t>
            </a:r>
            <a:r>
              <a:rPr lang="de-DE" sz="1600" dirty="0"/>
              <a:t>: </a:t>
            </a:r>
            <a:r>
              <a:rPr lang="de-DE" sz="1600" i="1" dirty="0"/>
              <a:t>Online gelesen, aber auch als äquivalente Papierversion verfügbar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	Explorer, I. (1999). Windows und seine Tücken [electronic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version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]. 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</a:rPr>
              <a:t>Journal of 			WWW, 6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345—362.</a:t>
            </a:r>
            <a:endParaRPr lang="de-DE" sz="1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ym typeface="Wingdings" pitchFamily="2" charset="2"/>
              </a:rPr>
              <a:t>	 Angabe als Journal Artikel mit Verweis, dass es die elektronische Version ist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1964254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2E83CC2-11BA-784E-AD14-5CEA6187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51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FA1CBC2-078F-ED4A-8A23-5351C655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Zitieren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9D4351-20A1-AD45-8E89-48550369A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Unveröffentlichte Quellen</a:t>
            </a: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1. Symposium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	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Oogle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, G., &amp;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Ahoo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, Y. (2014, Juli). Über das Zitieren aus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</a:rPr>
              <a:t>Symposiumsbeiträgen</a:t>
            </a:r>
            <a:r>
              <a:rPr lang="de-DE" sz="1600" i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In 		Karl Carlsen (Vorsitz), </a:t>
            </a:r>
            <a:r>
              <a:rPr lang="de-DE" sz="1600" i="1" dirty="0">
                <a:solidFill>
                  <a:schemeClr val="bg2">
                    <a:lumMod val="50000"/>
                  </a:schemeClr>
                </a:solidFill>
              </a:rPr>
              <a:t>3. Symposium für Zitierregeln. 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Symposium der 			Deutschen Gesellschaft für Zitierregeln, Unterstraubing.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2. Paper Präsentation oder Poster Session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	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Weise, N. (2014, Juli). </a:t>
            </a:r>
            <a:r>
              <a:rPr lang="de-DE" sz="1600" i="1" dirty="0">
                <a:solidFill>
                  <a:schemeClr val="bg2">
                    <a:lumMod val="50000"/>
                  </a:schemeClr>
                </a:solidFill>
              </a:rPr>
              <a:t>Der Spaßfaktor des Zitierens im </a:t>
            </a:r>
            <a:r>
              <a:rPr lang="de-DE" sz="1600" i="1" dirty="0" err="1">
                <a:solidFill>
                  <a:schemeClr val="bg2">
                    <a:lumMod val="50000"/>
                  </a:schemeClr>
                </a:solidFill>
              </a:rPr>
              <a:t>Empra</a:t>
            </a:r>
            <a:r>
              <a:rPr lang="de-DE" sz="1600" i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Paper Session des 		Symposiums der Deutschen Gesellschaft für Zitierregeln, Unterstraubing.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3. Dissertationen und Master Arbeiten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	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Autor, A. (2014). </a:t>
            </a:r>
            <a:r>
              <a:rPr lang="de-DE" sz="1600" i="1" dirty="0">
                <a:solidFill>
                  <a:schemeClr val="bg2">
                    <a:lumMod val="50000"/>
                  </a:schemeClr>
                </a:solidFill>
              </a:rPr>
              <a:t>Titel der Arbeit 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</a:rPr>
              <a:t>(Unveröffentlichte Doktorarbeit/Master Arbeit). 			Universität Passau, Passau.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  <a:p>
            <a:pPr marL="457200" lvl="1" indent="0">
              <a:lnSpc>
                <a:spcPct val="100000"/>
              </a:lnSpc>
              <a:buNone/>
            </a:pPr>
            <a:endParaRPr lang="de-DE" dirty="0"/>
          </a:p>
          <a:p>
            <a:pPr marL="457200" lvl="1" indent="0">
              <a:lnSpc>
                <a:spcPct val="100000"/>
              </a:lnSpc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64656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3B0979D-105E-2441-AA9B-B645A086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52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0A04129-D7E1-0F49-A709-26AB81969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342F9E-7A0B-0C4A-A7E1-9215E196E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16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b="1" dirty="0"/>
              <a:t>6 Schritte zur fertigen Arbeit … 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Planung</a:t>
            </a:r>
          </a:p>
          <a:p>
            <a:pPr marL="0" indent="0">
              <a:buNone/>
            </a:pPr>
            <a:r>
              <a:rPr lang="de-DE" sz="1600" dirty="0"/>
              <a:t>Literaturrecherche</a:t>
            </a:r>
          </a:p>
          <a:p>
            <a:pPr marL="0" indent="0">
              <a:buNone/>
            </a:pPr>
            <a:r>
              <a:rPr lang="de-DE" sz="1600" dirty="0"/>
              <a:t>Erhebung vorbereiten</a:t>
            </a:r>
          </a:p>
          <a:p>
            <a:pPr marL="0" indent="0">
              <a:buNone/>
            </a:pPr>
            <a:r>
              <a:rPr lang="de-DE" sz="1600" dirty="0"/>
              <a:t>Erhebung der Daten</a:t>
            </a:r>
          </a:p>
          <a:p>
            <a:pPr marL="0" indent="0">
              <a:buNone/>
            </a:pPr>
            <a:r>
              <a:rPr lang="de-DE" sz="1600" dirty="0"/>
              <a:t>Materialauswertung</a:t>
            </a:r>
          </a:p>
          <a:p>
            <a:pPr marL="0" indent="0">
              <a:buNone/>
            </a:pPr>
            <a:r>
              <a:rPr lang="de-DE" sz="1600" dirty="0"/>
              <a:t>Schreiben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2114B97-D046-314F-9641-2D269226ADB1}"/>
              </a:ext>
            </a:extLst>
          </p:cNvPr>
          <p:cNvSpPr/>
          <p:nvPr/>
        </p:nvSpPr>
        <p:spPr>
          <a:xfrm>
            <a:off x="2849880" y="2497455"/>
            <a:ext cx="1760220" cy="342900"/>
          </a:xfrm>
          <a:prstGeom prst="rect">
            <a:avLst/>
          </a:prstGeom>
          <a:solidFill>
            <a:srgbClr val="1D00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3256B34-8EA8-1148-B4DB-46778A8566C7}"/>
              </a:ext>
            </a:extLst>
          </p:cNvPr>
          <p:cNvSpPr/>
          <p:nvPr/>
        </p:nvSpPr>
        <p:spPr>
          <a:xfrm>
            <a:off x="2849880" y="3027047"/>
            <a:ext cx="3036570" cy="342900"/>
          </a:xfrm>
          <a:prstGeom prst="rect">
            <a:avLst/>
          </a:prstGeom>
          <a:solidFill>
            <a:srgbClr val="1D00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E232297-A966-9846-8BDF-555F23BD847A}"/>
              </a:ext>
            </a:extLst>
          </p:cNvPr>
          <p:cNvSpPr/>
          <p:nvPr/>
        </p:nvSpPr>
        <p:spPr>
          <a:xfrm>
            <a:off x="3576918" y="3543301"/>
            <a:ext cx="2309532" cy="342900"/>
          </a:xfrm>
          <a:prstGeom prst="rect">
            <a:avLst/>
          </a:prstGeom>
          <a:solidFill>
            <a:srgbClr val="1D00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2DD3DCE-216C-EB4F-B5EC-A77E822298A8}"/>
              </a:ext>
            </a:extLst>
          </p:cNvPr>
          <p:cNvSpPr/>
          <p:nvPr/>
        </p:nvSpPr>
        <p:spPr>
          <a:xfrm>
            <a:off x="4368164" y="4072893"/>
            <a:ext cx="2569845" cy="342900"/>
          </a:xfrm>
          <a:prstGeom prst="rect">
            <a:avLst/>
          </a:prstGeom>
          <a:solidFill>
            <a:srgbClr val="1D00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2245881-6B9D-AC43-97A7-555A3A4E4F7B}"/>
              </a:ext>
            </a:extLst>
          </p:cNvPr>
          <p:cNvSpPr/>
          <p:nvPr/>
        </p:nvSpPr>
        <p:spPr>
          <a:xfrm>
            <a:off x="4825364" y="4568190"/>
            <a:ext cx="2638425" cy="342900"/>
          </a:xfrm>
          <a:prstGeom prst="rect">
            <a:avLst/>
          </a:prstGeom>
          <a:solidFill>
            <a:srgbClr val="1D00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3528244-D4BB-2C45-9621-6E6410E5F7BE}"/>
              </a:ext>
            </a:extLst>
          </p:cNvPr>
          <p:cNvSpPr/>
          <p:nvPr/>
        </p:nvSpPr>
        <p:spPr>
          <a:xfrm>
            <a:off x="3576918" y="5097782"/>
            <a:ext cx="4938432" cy="342900"/>
          </a:xfrm>
          <a:prstGeom prst="rect">
            <a:avLst/>
          </a:prstGeom>
          <a:solidFill>
            <a:srgbClr val="1D00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Raute 10">
            <a:extLst>
              <a:ext uri="{FF2B5EF4-FFF2-40B4-BE49-F238E27FC236}">
                <a16:creationId xmlns:a16="http://schemas.microsoft.com/office/drawing/2014/main" id="{29B6A365-0344-A946-88DB-2A95EB291258}"/>
              </a:ext>
            </a:extLst>
          </p:cNvPr>
          <p:cNvSpPr/>
          <p:nvPr/>
        </p:nvSpPr>
        <p:spPr>
          <a:xfrm>
            <a:off x="3422948" y="5787390"/>
            <a:ext cx="285750" cy="308610"/>
          </a:xfrm>
          <a:prstGeom prst="diamond">
            <a:avLst/>
          </a:prstGeom>
          <a:solidFill>
            <a:srgbClr val="1D00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aute 11">
            <a:extLst>
              <a:ext uri="{FF2B5EF4-FFF2-40B4-BE49-F238E27FC236}">
                <a16:creationId xmlns:a16="http://schemas.microsoft.com/office/drawing/2014/main" id="{AA218D05-E9BC-3948-8E99-A3328CD133FE}"/>
              </a:ext>
            </a:extLst>
          </p:cNvPr>
          <p:cNvSpPr/>
          <p:nvPr/>
        </p:nvSpPr>
        <p:spPr>
          <a:xfrm>
            <a:off x="4231005" y="5796358"/>
            <a:ext cx="285750" cy="308610"/>
          </a:xfrm>
          <a:prstGeom prst="diamond">
            <a:avLst/>
          </a:prstGeom>
          <a:solidFill>
            <a:srgbClr val="1D00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aute 12">
            <a:extLst>
              <a:ext uri="{FF2B5EF4-FFF2-40B4-BE49-F238E27FC236}">
                <a16:creationId xmlns:a16="http://schemas.microsoft.com/office/drawing/2014/main" id="{AD0BFCAA-78EB-9E4E-8457-C181564C5A93}"/>
              </a:ext>
            </a:extLst>
          </p:cNvPr>
          <p:cNvSpPr/>
          <p:nvPr/>
        </p:nvSpPr>
        <p:spPr>
          <a:xfrm>
            <a:off x="7326293" y="5753056"/>
            <a:ext cx="285750" cy="308610"/>
          </a:xfrm>
          <a:prstGeom prst="diamond">
            <a:avLst/>
          </a:prstGeom>
          <a:solidFill>
            <a:srgbClr val="1D00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3365A97-3C5F-47D9-99F8-46B1B02B80CF}"/>
              </a:ext>
            </a:extLst>
          </p:cNvPr>
          <p:cNvCxnSpPr>
            <a:cxnSpLocks/>
          </p:cNvCxnSpPr>
          <p:nvPr/>
        </p:nvCxnSpPr>
        <p:spPr>
          <a:xfrm>
            <a:off x="8538882" y="2393576"/>
            <a:ext cx="0" cy="317350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aute 19">
            <a:extLst>
              <a:ext uri="{FF2B5EF4-FFF2-40B4-BE49-F238E27FC236}">
                <a16:creationId xmlns:a16="http://schemas.microsoft.com/office/drawing/2014/main" id="{7761E861-5A43-4EFD-867D-4B9969DEC69F}"/>
              </a:ext>
            </a:extLst>
          </p:cNvPr>
          <p:cNvSpPr/>
          <p:nvPr/>
        </p:nvSpPr>
        <p:spPr>
          <a:xfrm>
            <a:off x="8396007" y="5767611"/>
            <a:ext cx="285750" cy="308610"/>
          </a:xfrm>
          <a:prstGeom prst="diamond">
            <a:avLst/>
          </a:prstGeom>
          <a:solidFill>
            <a:srgbClr val="1D00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056EEDF-ED10-4DF2-A2FB-9DBCF66EA6D6}"/>
              </a:ext>
            </a:extLst>
          </p:cNvPr>
          <p:cNvSpPr txBox="1"/>
          <p:nvPr/>
        </p:nvSpPr>
        <p:spPr>
          <a:xfrm>
            <a:off x="8111490" y="6041488"/>
            <a:ext cx="902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Abgabe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7E36B602-7FEA-4540-AFC5-F82E4BBC804D}"/>
              </a:ext>
            </a:extLst>
          </p:cNvPr>
          <p:cNvCxnSpPr>
            <a:cxnSpLocks/>
          </p:cNvCxnSpPr>
          <p:nvPr/>
        </p:nvCxnSpPr>
        <p:spPr>
          <a:xfrm>
            <a:off x="7463789" y="2393576"/>
            <a:ext cx="0" cy="317350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6DD2EE7-F62B-44BF-9A90-002EFB937F7B}"/>
              </a:ext>
            </a:extLst>
          </p:cNvPr>
          <p:cNvCxnSpPr>
            <a:cxnSpLocks/>
          </p:cNvCxnSpPr>
          <p:nvPr/>
        </p:nvCxnSpPr>
        <p:spPr>
          <a:xfrm>
            <a:off x="4368164" y="2393576"/>
            <a:ext cx="0" cy="317350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5BDC9AFB-D28D-44C3-8CEB-BCFA279830AD}"/>
              </a:ext>
            </a:extLst>
          </p:cNvPr>
          <p:cNvCxnSpPr>
            <a:cxnSpLocks/>
          </p:cNvCxnSpPr>
          <p:nvPr/>
        </p:nvCxnSpPr>
        <p:spPr>
          <a:xfrm>
            <a:off x="3565823" y="2393576"/>
            <a:ext cx="0" cy="317350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7DEC3FE2-A77D-40D1-9BD4-F58BA5840598}"/>
              </a:ext>
            </a:extLst>
          </p:cNvPr>
          <p:cNvCxnSpPr>
            <a:cxnSpLocks/>
          </p:cNvCxnSpPr>
          <p:nvPr/>
        </p:nvCxnSpPr>
        <p:spPr>
          <a:xfrm>
            <a:off x="2852232" y="2393576"/>
            <a:ext cx="0" cy="317350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aute 25">
            <a:extLst>
              <a:ext uri="{FF2B5EF4-FFF2-40B4-BE49-F238E27FC236}">
                <a16:creationId xmlns:a16="http://schemas.microsoft.com/office/drawing/2014/main" id="{5F430E28-BB34-46DD-ABCF-C7014DC80D28}"/>
              </a:ext>
            </a:extLst>
          </p:cNvPr>
          <p:cNvSpPr/>
          <p:nvPr/>
        </p:nvSpPr>
        <p:spPr>
          <a:xfrm>
            <a:off x="2709357" y="5753774"/>
            <a:ext cx="285750" cy="308610"/>
          </a:xfrm>
          <a:prstGeom prst="diamond">
            <a:avLst/>
          </a:prstGeom>
          <a:solidFill>
            <a:srgbClr val="1D00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44450C4-9449-45CA-AD43-B3D236B08C95}"/>
              </a:ext>
            </a:extLst>
          </p:cNvPr>
          <p:cNvSpPr txBox="1"/>
          <p:nvPr/>
        </p:nvSpPr>
        <p:spPr>
          <a:xfrm>
            <a:off x="927119" y="5564434"/>
            <a:ext cx="1506181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Meilensteine setzen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26B251F-C9B7-4D97-85F0-65D7CC0A553F}"/>
              </a:ext>
            </a:extLst>
          </p:cNvPr>
          <p:cNvSpPr/>
          <p:nvPr/>
        </p:nvSpPr>
        <p:spPr>
          <a:xfrm>
            <a:off x="493058" y="5429890"/>
            <a:ext cx="203387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BA6F391-443C-464F-8D7D-826DFBDC2598}"/>
              </a:ext>
            </a:extLst>
          </p:cNvPr>
          <p:cNvSpPr/>
          <p:nvPr/>
        </p:nvSpPr>
        <p:spPr>
          <a:xfrm>
            <a:off x="415037" y="6173322"/>
            <a:ext cx="359428" cy="3385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3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D809720-BB3F-AA46-898D-A0AF4DBA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6</a:t>
            </a:fld>
            <a:endParaRPr lang="de-DE"/>
          </a:p>
        </p:txBody>
      </p:sp>
      <p:pic>
        <p:nvPicPr>
          <p:cNvPr id="5" name="Picture 5" descr="Bildergebnis für quote fancy not every thing that counts">
            <a:extLst>
              <a:ext uri="{FF2B5EF4-FFF2-40B4-BE49-F238E27FC236}">
                <a16:creationId xmlns:a16="http://schemas.microsoft.com/office/drawing/2014/main" id="{088C2A56-F156-0241-B7A3-66F488C86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9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4">
            <a:extLst>
              <a:ext uri="{FF2B5EF4-FFF2-40B4-BE49-F238E27FC236}">
                <a16:creationId xmlns:a16="http://schemas.microsoft.com/office/drawing/2014/main" id="{AA562965-9A32-E946-946A-A32B9832B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97613"/>
            <a:ext cx="82089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200" b="0" dirty="0">
                <a:latin typeface="Arial" panose="020B0604020202020204" pitchFamily="34" charset="0"/>
              </a:rPr>
              <a:t>Cameron, W. B. (1963), </a:t>
            </a:r>
            <a:r>
              <a:rPr lang="en-US" altLang="de-DE" sz="1200" b="0" i="1" dirty="0">
                <a:latin typeface="Arial" panose="020B0604020202020204" pitchFamily="34" charset="0"/>
              </a:rPr>
              <a:t>Informal sociology: A casual introduction to sociological thinking</a:t>
            </a:r>
            <a:r>
              <a:rPr lang="en-US" altLang="de-DE" sz="1200" b="0" dirty="0">
                <a:latin typeface="Arial" panose="020B0604020202020204" pitchFamily="34" charset="0"/>
              </a:rPr>
              <a:t>, Random House, p.13.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17F82B10-E7AC-E640-87AC-4E6B63DD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457200"/>
          </a:xfrm>
        </p:spPr>
        <p:txBody>
          <a:bodyPr/>
          <a:lstStyle/>
          <a:p>
            <a:r>
              <a:rPr lang="de-DE" dirty="0"/>
              <a:t>Zusammenspiel qualitativer und quantitativer Forschung</a:t>
            </a:r>
          </a:p>
        </p:txBody>
      </p:sp>
    </p:spTree>
    <p:extLst>
      <p:ext uri="{BB962C8B-B14F-4D97-AF65-F5344CB8AC3E}">
        <p14:creationId xmlns:p14="http://schemas.microsoft.com/office/powerpoint/2010/main" val="273197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779C60D-33B7-1A41-A6C2-5FD07126C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7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1C05AC-DED0-654C-9E48-0280BFC2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Grundlagen </a:t>
            </a:r>
            <a:r>
              <a:rPr lang="de-DE" u="sng" dirty="0"/>
              <a:t>qualitativer</a:t>
            </a:r>
            <a:r>
              <a:rPr lang="de-DE" dirty="0"/>
              <a:t> Forschung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AA41F7-7C72-8C46-A706-96DB0C417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3999"/>
            <a:ext cx="8686800" cy="7357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 err="1"/>
              <a:t>Kodierverfahren</a:t>
            </a:r>
            <a:r>
              <a:rPr lang="de-DE" sz="1600" b="1" dirty="0"/>
              <a:t> – Systematische Auswertung (</a:t>
            </a:r>
            <a:r>
              <a:rPr lang="de-DE" sz="1600" b="1" dirty="0" err="1"/>
              <a:t>Grounded</a:t>
            </a:r>
            <a:r>
              <a:rPr lang="de-DE" sz="1600" b="1" dirty="0"/>
              <a:t> </a:t>
            </a:r>
            <a:r>
              <a:rPr lang="de-DE" sz="1600" b="1" dirty="0" err="1"/>
              <a:t>Theory</a:t>
            </a:r>
            <a:r>
              <a:rPr lang="de-DE" sz="1600" b="1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Ziel: Durch Textinterpretation soll eine Theorie bzw. ein Modell entwickelt werden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7674767-D485-B148-B1BF-8BA52AAC2043}"/>
              </a:ext>
            </a:extLst>
          </p:cNvPr>
          <p:cNvSpPr/>
          <p:nvPr/>
        </p:nvSpPr>
        <p:spPr>
          <a:xfrm>
            <a:off x="304800" y="2611611"/>
            <a:ext cx="2095500" cy="10827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1st-order </a:t>
            </a:r>
            <a:r>
              <a:rPr lang="de-DE" dirty="0" err="1">
                <a:solidFill>
                  <a:schemeClr val="tx1"/>
                </a:solidFill>
              </a:rPr>
              <a:t>concepts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A2E9990-2FC2-C54D-B4E9-68C3BFDE2CF6}"/>
              </a:ext>
            </a:extLst>
          </p:cNvPr>
          <p:cNvSpPr txBox="1"/>
          <p:nvPr/>
        </p:nvSpPr>
        <p:spPr>
          <a:xfrm>
            <a:off x="2648606" y="2488323"/>
            <a:ext cx="6411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Herauslesen von ersten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Kategorien, Termen und Kodes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Grobes Einordnen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 Kategorien,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z.B. 50-100 Kategorien aus den ersten 10 Interviews  noch kein Zusammenhang erkennbar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Gemeinsamkeiten und Unterschieden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suchen, um auf 25-30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relevante Kategorien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zu kommen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Kategorien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benennen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B94952E-ECF1-2942-A3B4-1BA37B6141B2}"/>
              </a:ext>
            </a:extLst>
          </p:cNvPr>
          <p:cNvSpPr/>
          <p:nvPr/>
        </p:nvSpPr>
        <p:spPr>
          <a:xfrm>
            <a:off x="304800" y="4130566"/>
            <a:ext cx="2095500" cy="10827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2nd-order </a:t>
            </a:r>
            <a:r>
              <a:rPr lang="de-DE" dirty="0" err="1">
                <a:solidFill>
                  <a:schemeClr val="tx1"/>
                </a:solidFill>
              </a:rPr>
              <a:t>themes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2915918-F028-3F40-8E88-571551778010}"/>
              </a:ext>
            </a:extLst>
          </p:cNvPr>
          <p:cNvSpPr txBox="1"/>
          <p:nvPr/>
        </p:nvSpPr>
        <p:spPr>
          <a:xfrm>
            <a:off x="2648605" y="4101917"/>
            <a:ext cx="6411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Fragen formulieren: „Gibt es eine tiefere Struktur in dieser Kategorie?“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„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What‘s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going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on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here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?“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Gibt es Konzepte, die helfen, das Phänomen zu beschreiben und zu erklären?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Fokus auf neue Konzepte oder bestehende Konzepte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die für einen neuen Bereich relevant sind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D8D67EB-667B-484F-8564-97DEB8EBECDD}"/>
              </a:ext>
            </a:extLst>
          </p:cNvPr>
          <p:cNvSpPr/>
          <p:nvPr/>
        </p:nvSpPr>
        <p:spPr>
          <a:xfrm>
            <a:off x="304800" y="5649521"/>
            <a:ext cx="2095500" cy="10827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Aggregated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dimensions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4B6A01A-DCD8-0447-AB0A-0491A9263DB4}"/>
              </a:ext>
            </a:extLst>
          </p:cNvPr>
          <p:cNvSpPr txBox="1"/>
          <p:nvPr/>
        </p:nvSpPr>
        <p:spPr>
          <a:xfrm>
            <a:off x="2648607" y="5924998"/>
            <a:ext cx="6411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Kategorien noch weiter ausarbeiten</a:t>
            </a:r>
          </a:p>
        </p:txBody>
      </p:sp>
    </p:spTree>
    <p:extLst>
      <p:ext uri="{BB962C8B-B14F-4D97-AF65-F5344CB8AC3E}">
        <p14:creationId xmlns:p14="http://schemas.microsoft.com/office/powerpoint/2010/main" val="58975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8B63B0-2AE6-3342-84E0-135A7F95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8</a:t>
            </a:fld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79E4C6B-E963-374A-9096-E0D9AE4D2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77975"/>
            <a:ext cx="8686800" cy="4724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FontTx/>
              <a:buNone/>
              <a:defRPr/>
            </a:pP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de-DE" sz="14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bin selbständig im Beruf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das heißt eben </a:t>
            </a:r>
            <a:r>
              <a:rPr lang="de-DE" sz="14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sehr strenges, sehr volles Arbeitspensum im Alltag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. Ich </a:t>
            </a:r>
            <a:r>
              <a:rPr lang="de-DE" sz="14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arbeite im Prinzip sieben Tage die Woche, bin ständig unterwegs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hab ständig Termindruck. Wir unterhalten uns teilweise in, in, ja, Kurzform. An der Tafel steht: „Häng die Wäsche auf, ich bin nicht da“ und „Bin um zwanzig Uhr zurück“. Und er schreibt dann: „Habe ich gemacht, bin beim Fußball, wir sehen uns morgen“ oder so ungefähr. </a:t>
            </a:r>
            <a:r>
              <a:rPr lang="de-DE" sz="14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Und das kann‘s auf Dauer und überhaupt ne lange Zeit halt nicht sein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. Also wir begegnen uns im Alltag immer nur rein und raus, rein und raus und haben eigentlich nicht wirklich die Zeit füreinander. [...] Natürlich ist Erfolg schön, aber, </a:t>
            </a:r>
            <a:r>
              <a:rPr lang="de-D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ehm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, es füllt mich irgendwann nicht mehr aus. Wenn, wenn das nicht mehr der Sinn oder den Sinn ergibt, den man eigentlich sucht im Leben, wenn man sagt, </a:t>
            </a:r>
            <a:r>
              <a:rPr lang="de-DE" sz="14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man ist ja nur noch da um zu arbeiten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. Ehm, dann muss man irgendwann mal umdenken, wo man sagt: Was will man denn eigentlich? [...] Wir sind ja viel zu, ja, materiell, zu organisiert und dieses immer mehr, das ist in Deutschland so stark drin, jedenfalls da, wo ich mich bewege. </a:t>
            </a:r>
          </a:p>
          <a:p>
            <a:pPr marL="0" indent="0">
              <a:buFontTx/>
              <a:buNone/>
              <a:defRPr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prechblase: rechteckig 1">
            <a:extLst>
              <a:ext uri="{FF2B5EF4-FFF2-40B4-BE49-F238E27FC236}">
                <a16:creationId xmlns:a16="http://schemas.microsoft.com/office/drawing/2014/main" id="{C3DAEA3C-75E0-824B-BAFD-798C7D993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49375"/>
            <a:ext cx="3259138" cy="333375"/>
          </a:xfrm>
          <a:prstGeom prst="wedgeRectCallout">
            <a:avLst>
              <a:gd name="adj1" fmla="val -20343"/>
              <a:gd name="adj2" fmla="val 87745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600" b="0">
                <a:latin typeface="Arial" panose="020B0604020202020204" pitchFamily="34" charset="0"/>
              </a:rPr>
              <a:t>(1) Berufliche Selbstständigkeit</a:t>
            </a:r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FF9594DE-EB47-A14B-9FA5-D479B25174EF}"/>
              </a:ext>
            </a:extLst>
          </p:cNvPr>
          <p:cNvSpPr/>
          <p:nvPr/>
        </p:nvSpPr>
        <p:spPr bwMode="auto">
          <a:xfrm>
            <a:off x="4932363" y="2127250"/>
            <a:ext cx="3259137" cy="641350"/>
          </a:xfrm>
          <a:prstGeom prst="wedgeRectCallout">
            <a:avLst>
              <a:gd name="adj1" fmla="val -19564"/>
              <a:gd name="adj2" fmla="val -76522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GB" sz="1600" b="0" dirty="0">
                <a:latin typeface="Arial" charset="0"/>
              </a:rPr>
              <a:t>(2) </a:t>
            </a:r>
            <a:r>
              <a:rPr lang="en-GB" sz="1600" dirty="0" err="1">
                <a:latin typeface="Arial" charset="0"/>
              </a:rPr>
              <a:t>Regelmäßig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sehr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v</a:t>
            </a:r>
            <a:r>
              <a:rPr lang="en-GB" sz="1600" b="0" dirty="0" err="1">
                <a:latin typeface="Arial" charset="0"/>
              </a:rPr>
              <a:t>olles</a:t>
            </a:r>
            <a:r>
              <a:rPr lang="en-GB" sz="1600" b="0" dirty="0">
                <a:latin typeface="Arial" charset="0"/>
              </a:rPr>
              <a:t> </a:t>
            </a:r>
            <a:r>
              <a:rPr lang="en-GB" sz="1600" b="0" dirty="0" err="1">
                <a:latin typeface="Arial" charset="0"/>
              </a:rPr>
              <a:t>Arbeitspensum</a:t>
            </a:r>
            <a:endParaRPr lang="en-GB" sz="1600" b="0" dirty="0">
              <a:latin typeface="Arial" charset="0"/>
            </a:endParaRPr>
          </a:p>
        </p:txBody>
      </p:sp>
      <p:sp>
        <p:nvSpPr>
          <p:cNvPr id="8" name="Sprechblase: rechteckig 8">
            <a:extLst>
              <a:ext uri="{FF2B5EF4-FFF2-40B4-BE49-F238E27FC236}">
                <a16:creationId xmlns:a16="http://schemas.microsoft.com/office/drawing/2014/main" id="{CD24DDDD-CFC2-0E4E-B94D-8C2426BF3187}"/>
              </a:ext>
            </a:extLst>
          </p:cNvPr>
          <p:cNvSpPr/>
          <p:nvPr/>
        </p:nvSpPr>
        <p:spPr bwMode="auto">
          <a:xfrm>
            <a:off x="5435600" y="3825875"/>
            <a:ext cx="3259138" cy="642938"/>
          </a:xfrm>
          <a:prstGeom prst="wedgeRectCallout">
            <a:avLst>
              <a:gd name="adj1" fmla="val 32264"/>
              <a:gd name="adj2" fmla="val 7542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GB" sz="1600" b="0" dirty="0">
                <a:latin typeface="Arial" charset="0"/>
              </a:rPr>
              <a:t>(5) Work-Life-Balance: </a:t>
            </a:r>
            <a:r>
              <a:rPr lang="en-GB" sz="1600" b="0" dirty="0" err="1">
                <a:latin typeface="Arial" charset="0"/>
              </a:rPr>
              <a:t>durch</a:t>
            </a:r>
            <a:r>
              <a:rPr lang="en-GB" sz="1600" b="0" dirty="0">
                <a:latin typeface="Arial" charset="0"/>
              </a:rPr>
              <a:t> </a:t>
            </a:r>
            <a:r>
              <a:rPr lang="en-GB" sz="1600" b="0" dirty="0" err="1">
                <a:latin typeface="Arial" charset="0"/>
              </a:rPr>
              <a:t>Arbeit</a:t>
            </a:r>
            <a:r>
              <a:rPr lang="en-GB" sz="1600" b="0" dirty="0">
                <a:latin typeface="Arial" charset="0"/>
              </a:rPr>
              <a:t> </a:t>
            </a:r>
            <a:r>
              <a:rPr lang="en-GB" sz="1600" b="0" dirty="0" err="1">
                <a:latin typeface="Arial" charset="0"/>
              </a:rPr>
              <a:t>dominiert</a:t>
            </a:r>
            <a:endParaRPr lang="en-GB" sz="1600" b="0" dirty="0">
              <a:latin typeface="Arial" charset="0"/>
            </a:endParaRPr>
          </a:p>
        </p:txBody>
      </p:sp>
      <p:sp>
        <p:nvSpPr>
          <p:cNvPr id="9" name="Sprechblase: rechteckig 9">
            <a:extLst>
              <a:ext uri="{FF2B5EF4-FFF2-40B4-BE49-F238E27FC236}">
                <a16:creationId xmlns:a16="http://schemas.microsoft.com/office/drawing/2014/main" id="{1A907517-69C1-8741-9D89-F7606CAAB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19375"/>
            <a:ext cx="3257550" cy="333375"/>
          </a:xfrm>
          <a:prstGeom prst="wedgeRectCallout">
            <a:avLst>
              <a:gd name="adj1" fmla="val -19565"/>
              <a:gd name="adj2" fmla="val -76523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600" b="0">
                <a:latin typeface="Arial" panose="020B0604020202020204" pitchFamily="34" charset="0"/>
              </a:rPr>
              <a:t>(3) Hohe Arbeitsbelastung</a:t>
            </a:r>
          </a:p>
        </p:txBody>
      </p:sp>
      <p:sp>
        <p:nvSpPr>
          <p:cNvPr id="10" name="Sprechblase: rechteckig 10">
            <a:extLst>
              <a:ext uri="{FF2B5EF4-FFF2-40B4-BE49-F238E27FC236}">
                <a16:creationId xmlns:a16="http://schemas.microsoft.com/office/drawing/2014/main" id="{C3EA7975-13C2-964F-9B43-AFEA0CD8BD60}"/>
              </a:ext>
            </a:extLst>
          </p:cNvPr>
          <p:cNvSpPr/>
          <p:nvPr/>
        </p:nvSpPr>
        <p:spPr bwMode="auto">
          <a:xfrm>
            <a:off x="1042988" y="3825875"/>
            <a:ext cx="4031036" cy="641350"/>
          </a:xfrm>
          <a:prstGeom prst="wedgeRectCallout">
            <a:avLst>
              <a:gd name="adj1" fmla="val -19564"/>
              <a:gd name="adj2" fmla="val -76522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GB" sz="1600" b="0" dirty="0">
                <a:latin typeface="Arial" charset="0"/>
              </a:rPr>
              <a:t>(4) “Das </a:t>
            </a:r>
            <a:r>
              <a:rPr lang="en-GB" sz="1600" b="0" dirty="0" err="1">
                <a:latin typeface="Arial" charset="0"/>
              </a:rPr>
              <a:t>kann’s</a:t>
            </a:r>
            <a:r>
              <a:rPr lang="en-GB" sz="1600" b="0" dirty="0">
                <a:latin typeface="Arial" charset="0"/>
              </a:rPr>
              <a:t> auf Dauer […]</a:t>
            </a:r>
            <a:br>
              <a:rPr lang="en-GB" sz="1600" b="0" dirty="0">
                <a:latin typeface="Arial" charset="0"/>
              </a:rPr>
            </a:br>
            <a:r>
              <a:rPr lang="en-GB" sz="1600" b="0" dirty="0">
                <a:latin typeface="Arial" charset="0"/>
              </a:rPr>
              <a:t>      </a:t>
            </a:r>
            <a:r>
              <a:rPr lang="en-GB" sz="1600" b="0" dirty="0" err="1">
                <a:latin typeface="Arial" charset="0"/>
              </a:rPr>
              <a:t>nicht</a:t>
            </a:r>
            <a:r>
              <a:rPr lang="en-GB" sz="1600" b="0" dirty="0">
                <a:latin typeface="Arial" charset="0"/>
              </a:rPr>
              <a:t> sein” – </a:t>
            </a:r>
            <a:r>
              <a:rPr lang="en-GB" sz="1600" b="0" dirty="0" err="1">
                <a:latin typeface="Arial" charset="0"/>
              </a:rPr>
              <a:t>Belastung</a:t>
            </a:r>
            <a:r>
              <a:rPr lang="en-GB" sz="1600" b="0" dirty="0">
                <a:latin typeface="Arial" charset="0"/>
              </a:rPr>
              <a:t>, </a:t>
            </a:r>
            <a:r>
              <a:rPr lang="en-GB" sz="1600" dirty="0" err="1">
                <a:latin typeface="Arial" charset="0"/>
              </a:rPr>
              <a:t>Ü</a:t>
            </a:r>
            <a:r>
              <a:rPr lang="en-GB" sz="1600" b="0" dirty="0" err="1">
                <a:latin typeface="Arial" charset="0"/>
              </a:rPr>
              <a:t>berforderung</a:t>
            </a:r>
            <a:endParaRPr lang="en-GB" sz="1600" b="0" dirty="0">
              <a:latin typeface="Arial" charset="0"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021C05AC-DED0-654C-9E48-0280BFC2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457200"/>
          </a:xfrm>
        </p:spPr>
        <p:txBody>
          <a:bodyPr/>
          <a:lstStyle/>
          <a:p>
            <a:r>
              <a:rPr lang="de-DE" dirty="0"/>
              <a:t>1. Grundlagen </a:t>
            </a:r>
            <a:r>
              <a:rPr lang="de-DE" u="sng" dirty="0"/>
              <a:t>qualitativer</a:t>
            </a:r>
            <a:r>
              <a:rPr lang="de-DE" dirty="0"/>
              <a:t> Forschung</a:t>
            </a:r>
          </a:p>
        </p:txBody>
      </p:sp>
    </p:spTree>
    <p:extLst>
      <p:ext uri="{BB962C8B-B14F-4D97-AF65-F5344CB8AC3E}">
        <p14:creationId xmlns:p14="http://schemas.microsoft.com/office/powerpoint/2010/main" val="39793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CAFE30E-EB55-DD4C-9370-FE3114AD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BBDE-9C13-B44F-ACA3-F572DEEC1955}" type="slidenum">
              <a:rPr lang="de-DE" smtClean="0"/>
              <a:t>9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B3CD04-4CC0-DC45-844E-AD2241E7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72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Vom Konzept zur Kategorie</a:t>
            </a:r>
            <a:endParaRPr lang="de-DE" sz="1600" dirty="0"/>
          </a:p>
          <a:p>
            <a:pPr marL="0" indent="0">
              <a:lnSpc>
                <a:spcPct val="100000"/>
              </a:lnSpc>
              <a:buNone/>
            </a:pPr>
            <a:endParaRPr lang="de-DE" sz="1600" dirty="0"/>
          </a:p>
        </p:txBody>
      </p:sp>
      <p:sp>
        <p:nvSpPr>
          <p:cNvPr id="5" name="Sprechblase: rechteckig 4">
            <a:extLst>
              <a:ext uri="{FF2B5EF4-FFF2-40B4-BE49-F238E27FC236}">
                <a16:creationId xmlns:a16="http://schemas.microsoft.com/office/drawing/2014/main" id="{E49ABB1B-43C1-7340-9D42-C52447363CA3}"/>
              </a:ext>
            </a:extLst>
          </p:cNvPr>
          <p:cNvSpPr/>
          <p:nvPr/>
        </p:nvSpPr>
        <p:spPr bwMode="auto">
          <a:xfrm>
            <a:off x="930275" y="3113863"/>
            <a:ext cx="3259137" cy="641350"/>
          </a:xfrm>
          <a:prstGeom prst="wedgeRectCallout">
            <a:avLst>
              <a:gd name="adj1" fmla="val 47162"/>
              <a:gd name="adj2" fmla="val 93801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1600" b="0" dirty="0">
                <a:latin typeface="Arial" charset="0"/>
              </a:rPr>
              <a:t>(2) </a:t>
            </a:r>
            <a:r>
              <a:rPr lang="en-GB" sz="1600" dirty="0" err="1">
                <a:latin typeface="Arial" charset="0"/>
              </a:rPr>
              <a:t>Regelmäßig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sehr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volles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Arbeitspensum</a:t>
            </a:r>
            <a:endParaRPr lang="en-GB" sz="1600" dirty="0">
              <a:latin typeface="Arial" charset="0"/>
            </a:endParaRPr>
          </a:p>
        </p:txBody>
      </p:sp>
      <p:sp>
        <p:nvSpPr>
          <p:cNvPr id="6" name="Sprechblase: rechteckig 6">
            <a:extLst>
              <a:ext uri="{FF2B5EF4-FFF2-40B4-BE49-F238E27FC236}">
                <a16:creationId xmlns:a16="http://schemas.microsoft.com/office/drawing/2014/main" id="{4286F7E6-0497-9541-920D-B188F33CF056}"/>
              </a:ext>
            </a:extLst>
          </p:cNvPr>
          <p:cNvSpPr/>
          <p:nvPr/>
        </p:nvSpPr>
        <p:spPr bwMode="auto">
          <a:xfrm>
            <a:off x="930275" y="5427662"/>
            <a:ext cx="3259137" cy="641350"/>
          </a:xfrm>
          <a:prstGeom prst="wedgeRectCallout">
            <a:avLst>
              <a:gd name="adj1" fmla="val 49180"/>
              <a:gd name="adj2" fmla="val 94291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1600" b="0" dirty="0">
                <a:latin typeface="Arial" charset="0"/>
              </a:rPr>
              <a:t>(5) </a:t>
            </a:r>
            <a:r>
              <a:rPr lang="en-GB" sz="1600" dirty="0">
                <a:latin typeface="Arial" charset="0"/>
              </a:rPr>
              <a:t>Work-Life-Balance: </a:t>
            </a:r>
            <a:r>
              <a:rPr lang="en-GB" sz="1600" dirty="0" err="1">
                <a:latin typeface="Arial" charset="0"/>
              </a:rPr>
              <a:t>durch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Arbeit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dominiert</a:t>
            </a:r>
            <a:endParaRPr lang="en-GB" sz="1600" dirty="0">
              <a:latin typeface="Arial" charset="0"/>
            </a:endParaRPr>
          </a:p>
        </p:txBody>
      </p:sp>
      <p:sp>
        <p:nvSpPr>
          <p:cNvPr id="7" name="Sprechblase: rechteckig 7">
            <a:extLst>
              <a:ext uri="{FF2B5EF4-FFF2-40B4-BE49-F238E27FC236}">
                <a16:creationId xmlns:a16="http://schemas.microsoft.com/office/drawing/2014/main" id="{585DE330-48C2-AD48-B34B-91EAD68DF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2209800"/>
            <a:ext cx="3259137" cy="457200"/>
          </a:xfrm>
          <a:prstGeom prst="wedgeRectCallout">
            <a:avLst>
              <a:gd name="adj1" fmla="val 48238"/>
              <a:gd name="adj2" fmla="val 116542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600" b="0">
                <a:latin typeface="Arial" panose="020B0604020202020204" pitchFamily="34" charset="0"/>
              </a:rPr>
              <a:t>(3) Hohe Arbeitsbelastung</a:t>
            </a:r>
          </a:p>
        </p:txBody>
      </p:sp>
      <p:sp>
        <p:nvSpPr>
          <p:cNvPr id="8" name="Geschweifte Klammer rechts 1">
            <a:extLst>
              <a:ext uri="{FF2B5EF4-FFF2-40B4-BE49-F238E27FC236}">
                <a16:creationId xmlns:a16="http://schemas.microsoft.com/office/drawing/2014/main" id="{6E91E84D-3E0D-FE46-A7C9-6A077713D893}"/>
              </a:ext>
            </a:extLst>
          </p:cNvPr>
          <p:cNvSpPr>
            <a:spLocks/>
          </p:cNvSpPr>
          <p:nvPr/>
        </p:nvSpPr>
        <p:spPr bwMode="auto">
          <a:xfrm>
            <a:off x="4344987" y="1911350"/>
            <a:ext cx="628650" cy="4752975"/>
          </a:xfrm>
          <a:prstGeom prst="rightBrace">
            <a:avLst>
              <a:gd name="adj1" fmla="val 8331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de-DE" sz="1800">
              <a:latin typeface="Arial" panose="020B0604020202020204" pitchFamily="34" charset="0"/>
            </a:endParaRPr>
          </a:p>
        </p:txBody>
      </p:sp>
      <p:sp>
        <p:nvSpPr>
          <p:cNvPr id="9" name="Ellipse 2">
            <a:extLst>
              <a:ext uri="{FF2B5EF4-FFF2-40B4-BE49-F238E27FC236}">
                <a16:creationId xmlns:a16="http://schemas.microsoft.com/office/drawing/2014/main" id="{CD561547-C77A-B040-9293-15EDBAD77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825" y="3338512"/>
            <a:ext cx="3311525" cy="1898650"/>
          </a:xfrm>
          <a:prstGeom prst="ellipse">
            <a:avLst/>
          </a:prstGeom>
          <a:solidFill>
            <a:srgbClr val="1D0092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2400" dirty="0">
                <a:solidFill>
                  <a:schemeClr val="bg1"/>
                </a:solidFill>
                <a:latin typeface="Arial" panose="020B0604020202020204" pitchFamily="34" charset="0"/>
              </a:rPr>
              <a:t>(I) </a:t>
            </a:r>
            <a:r>
              <a:rPr lang="en-GB" altLang="de-DE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Überforderung</a:t>
            </a:r>
            <a:r>
              <a:rPr lang="en-GB" altLang="de-DE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de-DE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im</a:t>
            </a:r>
            <a:r>
              <a:rPr lang="en-GB" altLang="de-DE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de-DE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Beruf</a:t>
            </a:r>
            <a:endParaRPr lang="en-GB" altLang="de-DE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021C05AC-DED0-654C-9E48-0280BFC2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610600" cy="457200"/>
          </a:xfrm>
        </p:spPr>
        <p:txBody>
          <a:bodyPr/>
          <a:lstStyle/>
          <a:p>
            <a:r>
              <a:rPr lang="de-DE" dirty="0"/>
              <a:t>1. Grundlagen </a:t>
            </a:r>
            <a:r>
              <a:rPr lang="de-DE" u="sng" dirty="0"/>
              <a:t>qualitativer</a:t>
            </a:r>
            <a:r>
              <a:rPr lang="de-DE" dirty="0"/>
              <a:t> Forschung</a:t>
            </a:r>
          </a:p>
        </p:txBody>
      </p:sp>
      <p:sp>
        <p:nvSpPr>
          <p:cNvPr id="10" name="Sprechblase: rechteckig 10">
            <a:extLst>
              <a:ext uri="{FF2B5EF4-FFF2-40B4-BE49-F238E27FC236}">
                <a16:creationId xmlns:a16="http://schemas.microsoft.com/office/drawing/2014/main" id="{7AD66D5C-FC60-474C-8020-AB95E2002B0E}"/>
              </a:ext>
            </a:extLst>
          </p:cNvPr>
          <p:cNvSpPr/>
          <p:nvPr/>
        </p:nvSpPr>
        <p:spPr bwMode="auto">
          <a:xfrm>
            <a:off x="930274" y="4202076"/>
            <a:ext cx="3259137" cy="897713"/>
          </a:xfrm>
          <a:prstGeom prst="wedgeRectCallout">
            <a:avLst>
              <a:gd name="adj1" fmla="val 47689"/>
              <a:gd name="adj2" fmla="val 77764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GB" sz="1600" b="0" dirty="0">
                <a:latin typeface="Arial" charset="0"/>
              </a:rPr>
              <a:t>(4) “Das </a:t>
            </a:r>
            <a:r>
              <a:rPr lang="en-GB" sz="1600" b="0" dirty="0" err="1">
                <a:latin typeface="Arial" charset="0"/>
              </a:rPr>
              <a:t>kann’s</a:t>
            </a:r>
            <a:r>
              <a:rPr lang="en-GB" sz="1600" b="0" dirty="0">
                <a:latin typeface="Arial" charset="0"/>
              </a:rPr>
              <a:t> auf Dauer […]</a:t>
            </a:r>
            <a:br>
              <a:rPr lang="en-GB" sz="1600" b="0" dirty="0">
                <a:latin typeface="Arial" charset="0"/>
              </a:rPr>
            </a:br>
            <a:r>
              <a:rPr lang="en-GB" sz="1600" b="0" dirty="0">
                <a:latin typeface="Arial" charset="0"/>
              </a:rPr>
              <a:t>      </a:t>
            </a:r>
            <a:r>
              <a:rPr lang="en-GB" sz="1600" b="0" dirty="0" err="1">
                <a:latin typeface="Arial" charset="0"/>
              </a:rPr>
              <a:t>nicht</a:t>
            </a:r>
            <a:r>
              <a:rPr lang="en-GB" sz="1600" b="0" dirty="0">
                <a:latin typeface="Arial" charset="0"/>
              </a:rPr>
              <a:t> sein” – </a:t>
            </a:r>
            <a:r>
              <a:rPr lang="en-GB" sz="1600" b="0" dirty="0" err="1">
                <a:latin typeface="Arial" charset="0"/>
              </a:rPr>
              <a:t>Belastung</a:t>
            </a:r>
            <a:r>
              <a:rPr lang="en-GB" sz="1600" b="0" dirty="0">
                <a:latin typeface="Arial" charset="0"/>
              </a:rPr>
              <a:t>, </a:t>
            </a:r>
            <a:r>
              <a:rPr lang="en-GB" sz="1600" dirty="0" err="1">
                <a:latin typeface="Arial" charset="0"/>
              </a:rPr>
              <a:t>Ü</a:t>
            </a:r>
            <a:r>
              <a:rPr lang="en-GB" sz="1600" b="0" dirty="0" err="1">
                <a:latin typeface="Arial" charset="0"/>
              </a:rPr>
              <a:t>berforderung</a:t>
            </a:r>
            <a:endParaRPr lang="en-GB" sz="16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5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4074</Words>
  <Application>Microsoft Office PowerPoint</Application>
  <PresentationFormat>Bildschirmpräsentation (4:3)</PresentationFormat>
  <Paragraphs>595</Paragraphs>
  <Slides>52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60" baseType="lpstr">
      <vt:lpstr>Arial</vt:lpstr>
      <vt:lpstr>Calibri</vt:lpstr>
      <vt:lpstr>Calibri Light</vt:lpstr>
      <vt:lpstr>LMU CompatilFact</vt:lpstr>
      <vt:lpstr>Times New Roman</vt:lpstr>
      <vt:lpstr>Verdana</vt:lpstr>
      <vt:lpstr>Wingdings</vt:lpstr>
      <vt:lpstr>Office</vt:lpstr>
      <vt:lpstr>Überblick Wissenschaftliches Arbeiten</vt:lpstr>
      <vt:lpstr>Agenda für heute</vt:lpstr>
      <vt:lpstr>1. Grundlagen empirischer Forschung</vt:lpstr>
      <vt:lpstr>1. Grundlagen empirischer Forschung</vt:lpstr>
      <vt:lpstr>1. Grundlagen empirischer Forschung</vt:lpstr>
      <vt:lpstr>Zusammenspiel qualitativer und quantitativer Forschung</vt:lpstr>
      <vt:lpstr>1. Grundlagen qualitativer Forschung</vt:lpstr>
      <vt:lpstr>1. Grundlagen qualitativer Forschung</vt:lpstr>
      <vt:lpstr>1. Grundlagen qualitativer Forschung</vt:lpstr>
      <vt:lpstr>1. Grundlagen qualitativer Forschung – Vom Coding zum Modell</vt:lpstr>
      <vt:lpstr>1. Grundlagen qualitativer Forschung – Vom Coding zum Modell</vt:lpstr>
      <vt:lpstr>1. Grundlagen qualitativer Forschung</vt:lpstr>
      <vt:lpstr>1. Grundlagen qualitativer Forschung – Ein paar Leitgedanken</vt:lpstr>
      <vt:lpstr>1. Grundlagen quantitativer Forschung</vt:lpstr>
      <vt:lpstr>1. Grundlagen quantitativer Forschung</vt:lpstr>
      <vt:lpstr>1. Grundlagen quantitativer Forschung</vt:lpstr>
      <vt:lpstr>1. Grundlagen quantitativer Forschung</vt:lpstr>
      <vt:lpstr>1. Grundlagen quantitativer Forschung</vt:lpstr>
      <vt:lpstr>1. Grundlagen quantitativer Forschung</vt:lpstr>
      <vt:lpstr>1. Grundlagen quantitativer Forschung</vt:lpstr>
      <vt:lpstr>1. Grundlagen empirischer Forschung – eine „saubere“ Methodik</vt:lpstr>
      <vt:lpstr>1. Grundlagen empirischer Forschung – eine „saubere“ Methodik</vt:lpstr>
      <vt:lpstr>1. Grundlagen empirischer Forschung</vt:lpstr>
      <vt:lpstr>1. Grundlagen empirischer Forschung</vt:lpstr>
      <vt:lpstr>1. Grundlagen empirischer Forschung</vt:lpstr>
      <vt:lpstr>Agenda </vt:lpstr>
      <vt:lpstr>2. Literaturrecherche</vt:lpstr>
      <vt:lpstr>2. Literaturrecherche</vt:lpstr>
      <vt:lpstr>2. Literaturrecherche</vt:lpstr>
      <vt:lpstr>2. Literaturrecherche</vt:lpstr>
      <vt:lpstr>2. Literaturrecherche</vt:lpstr>
      <vt:lpstr>2. Literaturrecherche</vt:lpstr>
      <vt:lpstr>Agenda </vt:lpstr>
      <vt:lpstr>3. Aufbau</vt:lpstr>
      <vt:lpstr>3. Aufbau</vt:lpstr>
      <vt:lpstr>3. Aufbau</vt:lpstr>
      <vt:lpstr>3. Aufbau</vt:lpstr>
      <vt:lpstr>3. Aufbau</vt:lpstr>
      <vt:lpstr>Agenda </vt:lpstr>
      <vt:lpstr>4. Zitieren</vt:lpstr>
      <vt:lpstr>4. Zitieren</vt:lpstr>
      <vt:lpstr>4. Zitieren</vt:lpstr>
      <vt:lpstr>4. Zitieren</vt:lpstr>
      <vt:lpstr>4. Zitieren</vt:lpstr>
      <vt:lpstr>4. Zitieren</vt:lpstr>
      <vt:lpstr>4. Zitieren</vt:lpstr>
      <vt:lpstr>4. Zitieren</vt:lpstr>
      <vt:lpstr>4. Zitieren</vt:lpstr>
      <vt:lpstr>4. Zitieren</vt:lpstr>
      <vt:lpstr>4. Zitieren</vt:lpstr>
      <vt:lpstr>4. Zitieren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Wissenschaftliches Arbeiten</dc:title>
  <dc:creator>Astrid Panaget</dc:creator>
  <cp:lastModifiedBy>kim</cp:lastModifiedBy>
  <cp:revision>165</cp:revision>
  <dcterms:created xsi:type="dcterms:W3CDTF">2020-06-12T07:34:33Z</dcterms:created>
  <dcterms:modified xsi:type="dcterms:W3CDTF">2020-07-25T07:00:50Z</dcterms:modified>
</cp:coreProperties>
</file>