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5"/>
  </p:notesMasterIdLst>
  <p:handoutMasterIdLst>
    <p:handoutMasterId r:id="rId6"/>
  </p:handoutMasterIdLst>
  <p:sldIdLst>
    <p:sldId id="875" r:id="rId2"/>
    <p:sldId id="876" r:id="rId3"/>
    <p:sldId id="877" r:id="rId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567">
          <p15:clr>
            <a:srgbClr val="A4A3A4"/>
          </p15:clr>
        </p15:guide>
        <p15:guide id="9" pos="204">
          <p15:clr>
            <a:srgbClr val="A4A3A4"/>
          </p15:clr>
        </p15:guide>
        <p15:guide id="10" pos="5511">
          <p15:clr>
            <a:srgbClr val="A4A3A4"/>
          </p15:clr>
        </p15:guide>
        <p15:guide id="11" pos="4241">
          <p15:clr>
            <a:srgbClr val="A4A3A4"/>
          </p15:clr>
        </p15:guide>
        <p15:guide id="12" pos="4468">
          <p15:clr>
            <a:srgbClr val="A4A3A4"/>
          </p15:clr>
        </p15:guide>
        <p15:guide id="13" pos="793">
          <p15:clr>
            <a:srgbClr val="A4A3A4"/>
          </p15:clr>
        </p15:guide>
        <p15:guide id="14" pos="2154">
          <p15:clr>
            <a:srgbClr val="A4A3A4"/>
          </p15:clr>
        </p15:guide>
        <p15:guide id="15" pos="1791">
          <p15:clr>
            <a:srgbClr val="A4A3A4"/>
          </p15:clr>
        </p15:guide>
        <p15:guide id="1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ADD3F1"/>
    <a:srgbClr val="87ABEF"/>
    <a:srgbClr val="E3FFFA"/>
    <a:srgbClr val="FF9900"/>
    <a:srgbClr val="FFEAC9"/>
    <a:srgbClr val="DDDDDD"/>
    <a:srgbClr val="4D4D4D"/>
    <a:srgbClr val="FEEB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852" autoAdjust="0"/>
  </p:normalViewPr>
  <p:slideViewPr>
    <p:cSldViewPr showGuides="1">
      <p:cViewPr varScale="1">
        <p:scale>
          <a:sx n="128" d="100"/>
          <a:sy n="128" d="100"/>
        </p:scale>
        <p:origin x="918" y="120"/>
      </p:cViewPr>
      <p:guideLst>
        <p:guide orient="horz" pos="1480"/>
        <p:guide orient="horz" pos="799"/>
        <p:guide orient="horz" pos="436"/>
        <p:guide orient="horz" pos="2432"/>
        <p:guide orient="horz" pos="3748"/>
        <p:guide orient="horz" pos="1026"/>
        <p:guide orient="horz" pos="3521"/>
        <p:guide pos="567"/>
        <p:guide pos="204"/>
        <p:guide pos="5511"/>
        <p:guide pos="4241"/>
        <p:guide pos="4468"/>
        <p:guide pos="793"/>
        <p:guide pos="2154"/>
        <p:guide pos="17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1812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6" tIns="47318" rIns="94636" bIns="47318" numCol="1" anchor="t" anchorCtr="0" compatLnSpc="1">
            <a:prstTxWarp prst="textNoShape">
              <a:avLst/>
            </a:prstTxWarp>
          </a:bodyPr>
          <a:lstStyle>
            <a:lvl1pPr defTabSz="9466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24" y="1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6" tIns="47318" rIns="94636" bIns="47318" numCol="1" anchor="t" anchorCtr="0" compatLnSpc="1">
            <a:prstTxWarp prst="textNoShape">
              <a:avLst/>
            </a:prstTxWarp>
          </a:bodyPr>
          <a:lstStyle>
            <a:lvl1pPr algn="r" defTabSz="9466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22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6" tIns="47318" rIns="94636" bIns="47318" numCol="1" anchor="b" anchorCtr="0" compatLnSpc="1">
            <a:prstTxWarp prst="textNoShape">
              <a:avLst/>
            </a:prstTxWarp>
          </a:bodyPr>
          <a:lstStyle>
            <a:lvl1pPr defTabSz="9466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24" y="9429322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36" tIns="47318" rIns="94636" bIns="47318" numCol="1" anchor="b" anchorCtr="0" compatLnSpc="1">
            <a:prstTxWarp prst="textNoShape">
              <a:avLst/>
            </a:prstTxWarp>
          </a:bodyPr>
          <a:lstStyle>
            <a:lvl1pPr algn="r" defTabSz="94664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389E56-B004-46F7-9459-1425C9ED3C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defTabSz="9149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82" y="1"/>
            <a:ext cx="2946653" cy="4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defTabSz="9149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522" y="4714663"/>
            <a:ext cx="5438637" cy="44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23"/>
            <a:ext cx="2946653" cy="4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defTabSz="9149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82" y="9429323"/>
            <a:ext cx="2946653" cy="4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defTabSz="9149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380608-6676-4749-BFD4-FD75973E96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9500"/>
            <a:ext cx="9144000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7848600" cy="576262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07904" y="5589589"/>
            <a:ext cx="5040809" cy="863600"/>
          </a:xfrm>
          <a:prstGeom prst="rect">
            <a:avLst/>
          </a:prstGeom>
        </p:spPr>
        <p:txBody>
          <a:bodyPr tIns="252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6" name="Picture 4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7" r="8008"/>
          <a:stretch>
            <a:fillRect/>
          </a:stretch>
        </p:blipFill>
        <p:spPr bwMode="auto">
          <a:xfrm>
            <a:off x="5962650" y="333375"/>
            <a:ext cx="2786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592386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5200"/>
            <a:ext cx="9156700" cy="20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8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6300788" y="2840400"/>
            <a:ext cx="2843212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8" y="28404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65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2844000"/>
            <a:ext cx="2843213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249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36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628775"/>
            <a:ext cx="8424863" cy="3960813"/>
          </a:xfrm>
          <a:prstGeom prst="rect">
            <a:avLst/>
          </a:prstGeom>
        </p:spPr>
        <p:txBody>
          <a:bodyPr lIns="216000" t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885825" y="1268413"/>
            <a:ext cx="7862888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23850" y="5589588"/>
            <a:ext cx="7862888" cy="360362"/>
          </a:xfrm>
          <a:prstGeom prst="rect">
            <a:avLst/>
          </a:prstGeom>
        </p:spPr>
        <p:txBody>
          <a:bodyPr lIns="90000" tIns="46800" anchor="b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63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1260000"/>
            <a:ext cx="9144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2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95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300788" y="3625200"/>
            <a:ext cx="2843212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2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96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64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88000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9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342" y="11112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45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2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1268412"/>
            <a:ext cx="6264000" cy="232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23575" y="1268412"/>
            <a:ext cx="5940425" cy="2321999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6443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6164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120000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3060000" y="1268412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763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2843213" y="1628775"/>
            <a:ext cx="6300787" cy="3960813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628775"/>
            <a:ext cx="5905500" cy="3960813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4D35198-83BD-4EE2-9365-F2FE7479717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6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628775"/>
            <a:ext cx="6300788" cy="3960813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638300"/>
            <a:ext cx="5976342" cy="3960813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2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732588" y="3175200"/>
            <a:ext cx="1367804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8136000" y="1772816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732588" y="17712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900113" y="1772816"/>
            <a:ext cx="5400675" cy="1368152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732392" y="316905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732588" y="45828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900113" y="3140968"/>
            <a:ext cx="5400675" cy="1440830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895003" y="4593630"/>
            <a:ext cx="5400675" cy="1368152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900113" y="2205750"/>
            <a:ext cx="0" cy="41760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/>
          <p:cNvSpPr/>
          <p:nvPr userDrawn="1"/>
        </p:nvSpPr>
        <p:spPr bwMode="auto">
          <a:xfrm>
            <a:off x="8136000" y="4581950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0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68412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90000" y="1268413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268413"/>
            <a:ext cx="4230688" cy="4681537"/>
          </a:xfrm>
          <a:prstGeom prst="rect">
            <a:avLst/>
          </a:prstGeom>
        </p:spPr>
        <p:txBody>
          <a:bodyPr lIns="216000" tIns="216000" rIns="21600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94564" y="1260475"/>
            <a:ext cx="4154149" cy="4681537"/>
          </a:xfrm>
          <a:prstGeom prst="rect">
            <a:avLst/>
          </a:prstGeom>
        </p:spPr>
        <p:txBody>
          <a:bodyPr lIns="216000" tIns="216000" rIns="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Zentrum für Musterkunde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8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628774"/>
            <a:ext cx="2843213" cy="219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628775"/>
            <a:ext cx="5976938" cy="3960813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000"/>
            </a:lvl1pPr>
            <a:lvl2pPr algn="l">
              <a:spcBef>
                <a:spcPts val="600"/>
              </a:spcBef>
              <a:spcAft>
                <a:spcPts val="600"/>
              </a:spcAft>
              <a:defRPr sz="1800"/>
            </a:lvl2pPr>
            <a:lvl3pPr algn="l">
              <a:spcBef>
                <a:spcPts val="600"/>
              </a:spcBef>
              <a:spcAft>
                <a:spcPts val="600"/>
              </a:spcAft>
              <a:defRPr sz="1600"/>
            </a:lvl3pPr>
            <a:lvl4pPr algn="l"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3860800"/>
            <a:ext cx="2843212" cy="17287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54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auto">
          <a:xfrm>
            <a:off x="0" y="2840400"/>
            <a:ext cx="2843213" cy="15372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880000" y="1268413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0581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52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6300788" y="2840400"/>
            <a:ext cx="2843212" cy="151216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268412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3" descr="uniPa 2c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7" y="28404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26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niPa 2c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Zentrum für Musterkunde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25438" y="6444000"/>
            <a:ext cx="1080000" cy="36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26. Juli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08713" y="6444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8742581-81B1-425F-B25E-3CD197136A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24000" y="176400"/>
            <a:ext cx="6476400" cy="50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6" r:id="rId5"/>
    <p:sldLayoutId id="2147483761" r:id="rId6"/>
    <p:sldLayoutId id="2147483762" r:id="rId7"/>
    <p:sldLayoutId id="2147483745" r:id="rId8"/>
    <p:sldLayoutId id="2147483747" r:id="rId9"/>
    <p:sldLayoutId id="2147483744" r:id="rId10"/>
    <p:sldLayoutId id="2147483749" r:id="rId11"/>
    <p:sldLayoutId id="2147483748" r:id="rId12"/>
    <p:sldLayoutId id="2147483750" r:id="rId13"/>
    <p:sldLayoutId id="2147483752" r:id="rId14"/>
    <p:sldLayoutId id="2147483751" r:id="rId15"/>
    <p:sldLayoutId id="2147483753" r:id="rId16"/>
    <p:sldLayoutId id="2147483760" r:id="rId17"/>
    <p:sldLayoutId id="2147483754" r:id="rId18"/>
    <p:sldLayoutId id="2147483759" r:id="rId19"/>
    <p:sldLayoutId id="2147483756" r:id="rId20"/>
    <p:sldLayoutId id="2147483755" r:id="rId21"/>
  </p:sldLayoutIdLst>
  <p:hf hdr="0"/>
  <p:txStyles>
    <p:titleStyle>
      <a:lvl1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2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uropa@uni-passau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ni-passau.zoom.us/j/98692802463?pwd=NnoxSDBCdThCY0d2V1RremZ0VlhzUT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One-minute-</a:t>
            </a:r>
            <a:r>
              <a:rPr lang="fr-BE" dirty="0" err="1" smtClean="0"/>
              <a:t>Video</a:t>
            </a:r>
            <a:r>
              <a:rPr lang="fr-BE" dirty="0" smtClean="0"/>
              <a:t> </a:t>
            </a:r>
            <a:r>
              <a:rPr lang="fr-BE" dirty="0" err="1" smtClean="0"/>
              <a:t>Wettbewerb</a:t>
            </a:r>
            <a:r>
              <a:rPr lang="fr-BE" dirty="0" smtClean="0"/>
              <a:t> – </a:t>
            </a:r>
            <a:r>
              <a:rPr lang="fr-BE" dirty="0" err="1" smtClean="0"/>
              <a:t>Europatag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3" y="782659"/>
            <a:ext cx="4021827" cy="554665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83882" y="782658"/>
            <a:ext cx="3876550" cy="5526661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One-minute-</a:t>
            </a:r>
            <a:r>
              <a:rPr lang="fr-BE" dirty="0" err="1" smtClean="0"/>
              <a:t>video</a:t>
            </a:r>
            <a:r>
              <a:rPr lang="fr-BE" dirty="0" smtClean="0"/>
              <a:t> </a:t>
            </a:r>
            <a:r>
              <a:rPr lang="fr-BE" dirty="0" err="1" smtClean="0"/>
              <a:t>Wettbewerb</a:t>
            </a:r>
            <a:r>
              <a:rPr lang="fr-BE" dirty="0" smtClean="0"/>
              <a:t> </a:t>
            </a:r>
            <a:r>
              <a:rPr lang="fr-BE" dirty="0" err="1" smtClean="0"/>
              <a:t>für</a:t>
            </a:r>
            <a:r>
              <a:rPr lang="fr-BE" dirty="0" smtClean="0"/>
              <a:t> Uni Passau </a:t>
            </a:r>
            <a:r>
              <a:rPr lang="fr-BE" dirty="0" err="1" smtClean="0"/>
              <a:t>Studierenden</a:t>
            </a:r>
            <a:r>
              <a:rPr lang="fr-BE" dirty="0" smtClean="0"/>
              <a:t> (</a:t>
            </a:r>
            <a:r>
              <a:rPr lang="fr-BE" dirty="0" err="1" smtClean="0"/>
              <a:t>inkl</a:t>
            </a:r>
            <a:r>
              <a:rPr lang="fr-BE" dirty="0" smtClean="0"/>
              <a:t>. </a:t>
            </a:r>
            <a:r>
              <a:rPr lang="fr-BE" dirty="0" err="1" smtClean="0"/>
              <a:t>Austauchstudierende</a:t>
            </a:r>
            <a:r>
              <a:rPr lang="fr-BE" dirty="0" smtClean="0"/>
              <a:t>)</a:t>
            </a:r>
            <a:endParaRPr lang="fr-BE" dirty="0"/>
          </a:p>
          <a:p>
            <a:r>
              <a:rPr lang="fr-BE" dirty="0" err="1" smtClean="0"/>
              <a:t>Thema</a:t>
            </a:r>
            <a:r>
              <a:rPr lang="fr-BE" dirty="0" smtClean="0"/>
              <a:t>: </a:t>
            </a:r>
            <a:r>
              <a:rPr lang="fr-BE" i="1" dirty="0" err="1" smtClean="0"/>
              <a:t>Für</a:t>
            </a:r>
            <a:r>
              <a:rPr lang="fr-BE" i="1" dirty="0" smtClean="0"/>
              <a:t> </a:t>
            </a:r>
            <a:r>
              <a:rPr lang="fr-BE" i="1" dirty="0" err="1" smtClean="0"/>
              <a:t>mich</a:t>
            </a:r>
            <a:r>
              <a:rPr lang="fr-BE" i="1" dirty="0" smtClean="0"/>
              <a:t>, </a:t>
            </a:r>
            <a:r>
              <a:rPr lang="fr-BE" i="1" dirty="0"/>
              <a:t>Europa </a:t>
            </a:r>
            <a:r>
              <a:rPr lang="fr-BE" i="1" dirty="0" err="1"/>
              <a:t>ist</a:t>
            </a:r>
            <a:r>
              <a:rPr lang="fr-BE" i="1" dirty="0"/>
              <a:t>... </a:t>
            </a:r>
            <a:endParaRPr lang="fr-BE" dirty="0" smtClean="0"/>
          </a:p>
          <a:p>
            <a:r>
              <a:rPr lang="fr-BE" dirty="0" err="1" smtClean="0"/>
              <a:t>Sei</a:t>
            </a:r>
            <a:r>
              <a:rPr lang="fr-BE" dirty="0" smtClean="0"/>
              <a:t> </a:t>
            </a:r>
            <a:r>
              <a:rPr lang="fr-BE" dirty="0" err="1" smtClean="0"/>
              <a:t>kreativ</a:t>
            </a:r>
            <a:r>
              <a:rPr lang="fr-BE" dirty="0" smtClean="0"/>
              <a:t> aber...</a:t>
            </a:r>
            <a:r>
              <a:rPr lang="fr-BE" dirty="0" err="1" smtClean="0"/>
              <a:t>nur</a:t>
            </a:r>
            <a:r>
              <a:rPr lang="fr-BE" dirty="0" smtClean="0"/>
              <a:t> in 1 Minute bitte!</a:t>
            </a:r>
          </a:p>
          <a:p>
            <a:r>
              <a:rPr lang="fr-BE" b="1" dirty="0" err="1" smtClean="0"/>
              <a:t>Shick</a:t>
            </a:r>
            <a:r>
              <a:rPr lang="fr-BE" b="1" dirty="0" smtClean="0"/>
              <a:t> uns </a:t>
            </a:r>
            <a:r>
              <a:rPr lang="fr-BE" b="1" dirty="0" err="1" smtClean="0"/>
              <a:t>dein</a:t>
            </a:r>
            <a:r>
              <a:rPr lang="fr-BE" b="1" dirty="0" smtClean="0"/>
              <a:t> </a:t>
            </a:r>
            <a:r>
              <a:rPr lang="fr-BE" b="1" dirty="0" err="1" smtClean="0"/>
              <a:t>Video</a:t>
            </a:r>
            <a:r>
              <a:rPr lang="fr-BE" b="1" dirty="0" smtClean="0"/>
              <a:t> </a:t>
            </a:r>
            <a:r>
              <a:rPr lang="fr-BE" b="1" dirty="0" err="1" smtClean="0"/>
              <a:t>bei</a:t>
            </a:r>
            <a:r>
              <a:rPr lang="fr-BE" b="1" dirty="0" smtClean="0"/>
              <a:t> 1 Mai an </a:t>
            </a:r>
            <a:r>
              <a:rPr lang="fr-BE" b="1" dirty="0" smtClean="0">
                <a:hlinkClick r:id="rId3"/>
              </a:rPr>
              <a:t>europa@uni-passau.de</a:t>
            </a:r>
            <a:r>
              <a:rPr lang="fr-BE" b="1" dirty="0" smtClean="0"/>
              <a:t> !</a:t>
            </a:r>
          </a:p>
          <a:p>
            <a:r>
              <a:rPr lang="fr-BE" dirty="0" err="1" smtClean="0"/>
              <a:t>Sei</a:t>
            </a:r>
            <a:r>
              <a:rPr lang="fr-BE" dirty="0" smtClean="0"/>
              <a:t> </a:t>
            </a:r>
            <a:r>
              <a:rPr lang="fr-BE" dirty="0" err="1" smtClean="0"/>
              <a:t>sichtbar</a:t>
            </a:r>
            <a:r>
              <a:rPr lang="fr-BE" dirty="0" smtClean="0"/>
              <a:t>: </a:t>
            </a:r>
            <a:r>
              <a:rPr lang="fr-BE" dirty="0" err="1" smtClean="0"/>
              <a:t>Alle</a:t>
            </a:r>
            <a:r>
              <a:rPr lang="fr-BE" dirty="0" smtClean="0"/>
              <a:t> </a:t>
            </a:r>
            <a:r>
              <a:rPr lang="fr-BE" dirty="0" err="1" smtClean="0"/>
              <a:t>Videos</a:t>
            </a:r>
            <a:r>
              <a:rPr lang="fr-BE" dirty="0" smtClean="0"/>
              <a:t> </a:t>
            </a:r>
            <a:r>
              <a:rPr lang="fr-BE" dirty="0" err="1" smtClean="0"/>
              <a:t>werden</a:t>
            </a:r>
            <a:r>
              <a:rPr lang="fr-BE" dirty="0" smtClean="0"/>
              <a:t> (</a:t>
            </a:r>
            <a:r>
              <a:rPr lang="fr-BE" dirty="0" err="1" smtClean="0"/>
              <a:t>bei</a:t>
            </a:r>
            <a:r>
              <a:rPr lang="fr-BE" dirty="0" smtClean="0"/>
              <a:t> der Uni) online </a:t>
            </a:r>
            <a:r>
              <a:rPr lang="fr-BE" dirty="0" err="1" smtClean="0"/>
              <a:t>gestellt</a:t>
            </a:r>
            <a:r>
              <a:rPr lang="fr-BE" dirty="0" smtClean="0"/>
              <a:t>! Die </a:t>
            </a:r>
            <a:r>
              <a:rPr lang="fr-BE" dirty="0" err="1" smtClean="0"/>
              <a:t>beste</a:t>
            </a:r>
            <a:r>
              <a:rPr lang="fr-BE" dirty="0" smtClean="0"/>
              <a:t> </a:t>
            </a:r>
            <a:r>
              <a:rPr lang="fr-BE" dirty="0" err="1" smtClean="0"/>
              <a:t>Videos</a:t>
            </a:r>
            <a:r>
              <a:rPr lang="fr-BE" dirty="0" smtClean="0"/>
              <a:t> </a:t>
            </a:r>
            <a:r>
              <a:rPr lang="fr-BE" dirty="0" err="1" smtClean="0"/>
              <a:t>werden</a:t>
            </a:r>
            <a:r>
              <a:rPr lang="fr-BE" dirty="0" smtClean="0"/>
              <a:t> a</a:t>
            </a:r>
            <a:r>
              <a:rPr lang="de-DE" altLang="de-DE" dirty="0" smtClean="0">
                <a:latin typeface="inherit"/>
              </a:rPr>
              <a:t>m </a:t>
            </a:r>
            <a:r>
              <a:rPr lang="de-DE" altLang="de-DE" dirty="0">
                <a:latin typeface="inherit"/>
              </a:rPr>
              <a:t>9. Mai </a:t>
            </a:r>
            <a:r>
              <a:rPr lang="de-DE" altLang="de-DE" dirty="0" smtClean="0">
                <a:latin typeface="inherit"/>
              </a:rPr>
              <a:t>im </a:t>
            </a:r>
            <a:r>
              <a:rPr lang="de-DE" altLang="de-DE" dirty="0">
                <a:latin typeface="inherit"/>
              </a:rPr>
              <a:t>Audimax </a:t>
            </a:r>
            <a:r>
              <a:rPr lang="de-DE" altLang="de-DE" dirty="0" smtClean="0">
                <a:latin typeface="inherit"/>
              </a:rPr>
              <a:t>gezeigt.</a:t>
            </a:r>
          </a:p>
          <a:p>
            <a:r>
              <a:rPr lang="de-DE" altLang="de-DE" dirty="0" smtClean="0">
                <a:latin typeface="inherit"/>
              </a:rPr>
              <a:t>Wahl des besten Video: bei der Publikum im Audimax am 9 Mai (16:30-18:30).</a:t>
            </a:r>
          </a:p>
          <a:p>
            <a:r>
              <a:rPr lang="de-DE" altLang="de-DE" dirty="0" smtClean="0">
                <a:latin typeface="inherit"/>
              </a:rPr>
              <a:t>Der </a:t>
            </a:r>
            <a:r>
              <a:rPr lang="de-DE" altLang="de-DE" dirty="0">
                <a:latin typeface="inherit"/>
              </a:rPr>
              <a:t>Gewinner gewinnt eine Reise nach </a:t>
            </a:r>
            <a:r>
              <a:rPr lang="de-DE" altLang="de-DE" dirty="0" smtClean="0">
                <a:latin typeface="inherit"/>
              </a:rPr>
              <a:t>Brüssel um </a:t>
            </a:r>
            <a:r>
              <a:rPr lang="de-DE" altLang="de-DE" dirty="0" err="1" smtClean="0">
                <a:latin typeface="inherit"/>
              </a:rPr>
              <a:t>Entscheidungträger</a:t>
            </a:r>
            <a:r>
              <a:rPr lang="de-DE" altLang="de-DE" dirty="0" smtClean="0">
                <a:latin typeface="inherit"/>
              </a:rPr>
              <a:t> der </a:t>
            </a:r>
            <a:r>
              <a:rPr lang="de-DE" altLang="de-DE" dirty="0">
                <a:latin typeface="inherit"/>
              </a:rPr>
              <a:t>Ständigen Vertretung Bayerns bei der EU zu treffen und ihnen die Vision der </a:t>
            </a:r>
            <a:r>
              <a:rPr lang="de-DE" altLang="de-DE" dirty="0" smtClean="0">
                <a:latin typeface="inherit"/>
              </a:rPr>
              <a:t>Studierenden </a:t>
            </a:r>
            <a:r>
              <a:rPr lang="de-DE" altLang="de-DE" dirty="0">
                <a:latin typeface="inherit"/>
              </a:rPr>
              <a:t>näher zu </a:t>
            </a:r>
            <a:r>
              <a:rPr lang="de-DE" altLang="de-DE" dirty="0" smtClean="0">
                <a:latin typeface="inherit"/>
              </a:rPr>
              <a:t>bringen.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europa@uni-passau.de</a:t>
            </a:r>
            <a:endParaRPr lang="de-DE" dirty="0"/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0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Europatag</a:t>
            </a:r>
            <a:r>
              <a:rPr lang="fr-BE" dirty="0" smtClean="0"/>
              <a:t> 9 Mai 2022 - </a:t>
            </a:r>
            <a:r>
              <a:rPr lang="fr-BE" dirty="0" err="1" smtClean="0"/>
              <a:t>Programm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688" y="1150447"/>
            <a:ext cx="6768429" cy="55355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12.00-14.00</a:t>
            </a:r>
            <a:r>
              <a:rPr lang="en-US" dirty="0"/>
              <a:t>	</a:t>
            </a:r>
            <a:r>
              <a:rPr lang="en-US" b="1" dirty="0"/>
              <a:t>Parallel workshops – what is a European university for us, students?</a:t>
            </a:r>
            <a:r>
              <a:rPr lang="en-US" dirty="0"/>
              <a:t> </a:t>
            </a:r>
            <a:r>
              <a:rPr lang="en-US" sz="1900" i="1" dirty="0"/>
              <a:t>– for, prepared and moderated by students </a:t>
            </a:r>
            <a:r>
              <a:rPr lang="en-US" sz="1900" i="1" dirty="0" smtClean="0"/>
              <a:t>from </a:t>
            </a:r>
            <a:r>
              <a:rPr lang="en-US" sz="1900" i="1" dirty="0" err="1" smtClean="0"/>
              <a:t>Uni</a:t>
            </a:r>
            <a:r>
              <a:rPr lang="en-US" sz="1900" i="1" dirty="0" smtClean="0"/>
              <a:t> Passau (JEF/ AEGEE) </a:t>
            </a:r>
            <a:r>
              <a:rPr lang="en-US" sz="1900" b="1" i="1" u="sng" dirty="0">
                <a:solidFill>
                  <a:schemeClr val="accent2"/>
                </a:solidFill>
              </a:rPr>
              <a:t>in English)</a:t>
            </a:r>
            <a:r>
              <a:rPr lang="en-US" sz="1900" b="1" i="1" dirty="0">
                <a:solidFill>
                  <a:schemeClr val="accent2"/>
                </a:solidFill>
              </a:rPr>
              <a:t> – </a:t>
            </a:r>
            <a:r>
              <a:rPr lang="en-US" sz="1900" b="1" i="1" dirty="0" smtClean="0">
                <a:solidFill>
                  <a:schemeClr val="accent2"/>
                </a:solidFill>
              </a:rPr>
              <a:t>digital, </a:t>
            </a:r>
            <a:r>
              <a:rPr lang="en-US" sz="1900" i="1" dirty="0"/>
              <a:t>via </a:t>
            </a:r>
            <a:r>
              <a:rPr lang="en-US" sz="1900" i="1" dirty="0" smtClean="0"/>
              <a:t>Zoom (address on </a:t>
            </a:r>
            <a:r>
              <a:rPr lang="de-DE" sz="1900" i="1" dirty="0"/>
              <a:t>uni-passau.de/europatag-2022</a:t>
            </a:r>
            <a:r>
              <a:rPr lang="en-US" sz="1900" i="1" dirty="0" smtClean="0"/>
              <a:t>)</a:t>
            </a:r>
            <a:endParaRPr lang="de-DE" sz="1900" i="1" dirty="0"/>
          </a:p>
          <a:p>
            <a:pPr lvl="0"/>
            <a:r>
              <a:rPr lang="en-US" i="1" dirty="0"/>
              <a:t>A university where </a:t>
            </a:r>
            <a:r>
              <a:rPr lang="de-DE" i="1" dirty="0"/>
              <a:t>European </a:t>
            </a:r>
            <a:r>
              <a:rPr lang="de-DE" i="1" dirty="0" err="1"/>
              <a:t>projects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run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students</a:t>
            </a:r>
            <a:r>
              <a:rPr lang="de-DE" i="1" dirty="0"/>
              <a:t>.</a:t>
            </a:r>
            <a:endParaRPr lang="de-DE" dirty="0"/>
          </a:p>
          <a:p>
            <a:pPr lvl="0"/>
            <a:r>
              <a:rPr lang="en-US" i="1" dirty="0"/>
              <a:t>A university where </a:t>
            </a:r>
            <a:r>
              <a:rPr lang="de-DE" i="1" dirty="0" err="1"/>
              <a:t>students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mobile </a:t>
            </a:r>
            <a:r>
              <a:rPr lang="de-DE" i="1" dirty="0" err="1"/>
              <a:t>throughout</a:t>
            </a:r>
            <a:r>
              <a:rPr lang="de-DE" i="1" dirty="0"/>
              <a:t> Europe.</a:t>
            </a:r>
            <a:endParaRPr lang="de-DE" dirty="0"/>
          </a:p>
          <a:p>
            <a:pPr lvl="0"/>
            <a:r>
              <a:rPr lang="de-DE" i="1" dirty="0"/>
              <a:t>A </a:t>
            </a:r>
            <a:r>
              <a:rPr lang="de-DE" i="1" dirty="0" err="1"/>
              <a:t>university</a:t>
            </a:r>
            <a:r>
              <a:rPr lang="de-DE" i="1" dirty="0"/>
              <a:t> </a:t>
            </a:r>
            <a:r>
              <a:rPr lang="de-DE" i="1" dirty="0" err="1"/>
              <a:t>where</a:t>
            </a:r>
            <a:r>
              <a:rPr lang="de-DE" i="1" dirty="0"/>
              <a:t> </a:t>
            </a:r>
            <a:r>
              <a:rPr lang="de-DE" i="1" dirty="0" err="1"/>
              <a:t>students</a:t>
            </a:r>
            <a:r>
              <a:rPr lang="de-DE" i="1" dirty="0"/>
              <a:t> </a:t>
            </a:r>
            <a:r>
              <a:rPr lang="de-DE" i="1" dirty="0" err="1"/>
              <a:t>discuss</a:t>
            </a:r>
            <a:r>
              <a:rPr lang="de-DE" i="1" dirty="0"/>
              <a:t> </a:t>
            </a:r>
            <a:r>
              <a:rPr lang="de-DE" i="1" dirty="0" err="1"/>
              <a:t>about</a:t>
            </a:r>
            <a:r>
              <a:rPr lang="de-DE" i="1" dirty="0"/>
              <a:t> Europe.</a:t>
            </a:r>
            <a:endParaRPr lang="de-DE" dirty="0"/>
          </a:p>
          <a:p>
            <a:pPr lvl="0"/>
            <a:r>
              <a:rPr lang="de-DE" i="1" dirty="0"/>
              <a:t>A </a:t>
            </a:r>
            <a:r>
              <a:rPr lang="de-DE" i="1" dirty="0" err="1"/>
              <a:t>university</a:t>
            </a:r>
            <a:r>
              <a:rPr lang="de-DE" i="1" dirty="0"/>
              <a:t> </a:t>
            </a:r>
            <a:r>
              <a:rPr lang="de-DE" i="1" dirty="0" err="1"/>
              <a:t>where</a:t>
            </a:r>
            <a:r>
              <a:rPr lang="de-DE" i="1" dirty="0"/>
              <a:t> </a:t>
            </a:r>
            <a:r>
              <a:rPr lang="de-DE" i="1" dirty="0" err="1"/>
              <a:t>students</a:t>
            </a:r>
            <a:r>
              <a:rPr lang="de-DE" i="1" dirty="0"/>
              <a:t> </a:t>
            </a:r>
            <a:r>
              <a:rPr lang="de-DE" i="1" dirty="0" err="1"/>
              <a:t>address</a:t>
            </a:r>
            <a:r>
              <a:rPr lang="de-DE" i="1" dirty="0"/>
              <a:t> </a:t>
            </a:r>
            <a:r>
              <a:rPr lang="de-DE" i="1" dirty="0" err="1"/>
              <a:t>future</a:t>
            </a:r>
            <a:r>
              <a:rPr lang="de-DE" i="1" dirty="0"/>
              <a:t> global </a:t>
            </a:r>
            <a:r>
              <a:rPr lang="de-DE" i="1" dirty="0" err="1"/>
              <a:t>challenges</a:t>
            </a:r>
            <a:r>
              <a:rPr lang="de-DE" i="1" dirty="0"/>
              <a:t>, like </a:t>
            </a:r>
            <a:r>
              <a:rPr lang="de-DE" i="1" dirty="0" err="1"/>
              <a:t>climate</a:t>
            </a:r>
            <a:r>
              <a:rPr lang="de-DE" i="1" dirty="0"/>
              <a:t> </a:t>
            </a:r>
            <a:r>
              <a:rPr lang="de-DE" i="1" dirty="0" err="1"/>
              <a:t>change</a:t>
            </a:r>
            <a:r>
              <a:rPr lang="de-DE" i="1" dirty="0"/>
              <a:t>.</a:t>
            </a:r>
            <a:endParaRPr lang="de-DE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16.30-18.30	</a:t>
            </a:r>
            <a:r>
              <a:rPr lang="en-US" b="1" dirty="0"/>
              <a:t>Plenary discussion:</a:t>
            </a:r>
            <a:r>
              <a:rPr lang="en-US" dirty="0"/>
              <a:t> </a:t>
            </a:r>
            <a:r>
              <a:rPr lang="en-US" b="1" dirty="0"/>
              <a:t>What is Europe and what is a European University for our students?</a:t>
            </a:r>
            <a:r>
              <a:rPr lang="en-US" i="1" dirty="0"/>
              <a:t> </a:t>
            </a:r>
            <a:r>
              <a:rPr lang="en-US" sz="1900" b="1" i="1" dirty="0">
                <a:solidFill>
                  <a:schemeClr val="accent2"/>
                </a:solidFill>
              </a:rPr>
              <a:t>(</a:t>
            </a:r>
            <a:r>
              <a:rPr lang="en-US" sz="1900" b="1" i="1" u="sng" dirty="0">
                <a:solidFill>
                  <a:schemeClr val="accent2"/>
                </a:solidFill>
              </a:rPr>
              <a:t>in English)</a:t>
            </a:r>
            <a:r>
              <a:rPr lang="en-US" sz="1900" b="1" i="1" dirty="0">
                <a:solidFill>
                  <a:schemeClr val="accent2"/>
                </a:solidFill>
              </a:rPr>
              <a:t> - Passau </a:t>
            </a:r>
            <a:r>
              <a:rPr lang="en-US" sz="1900" b="1" i="1" dirty="0" err="1" smtClean="0">
                <a:solidFill>
                  <a:schemeClr val="accent2"/>
                </a:solidFill>
              </a:rPr>
              <a:t>Uni</a:t>
            </a:r>
            <a:r>
              <a:rPr lang="en-US" sz="1900" b="1" i="1" dirty="0" smtClean="0">
                <a:solidFill>
                  <a:schemeClr val="accent2"/>
                </a:solidFill>
              </a:rPr>
              <a:t> </a:t>
            </a:r>
            <a:r>
              <a:rPr lang="en-US" sz="1900" b="1" i="1" dirty="0" err="1" smtClean="0">
                <a:solidFill>
                  <a:schemeClr val="accent2"/>
                </a:solidFill>
              </a:rPr>
              <a:t>Audimax</a:t>
            </a:r>
            <a:r>
              <a:rPr lang="en-US" sz="1900" b="1" i="1" dirty="0" smtClean="0">
                <a:solidFill>
                  <a:schemeClr val="accent2"/>
                </a:solidFill>
              </a:rPr>
              <a:t> </a:t>
            </a:r>
            <a:r>
              <a:rPr lang="en-US" sz="1900" b="1" i="1" dirty="0">
                <a:solidFill>
                  <a:schemeClr val="accent2"/>
                </a:solidFill>
              </a:rPr>
              <a:t>(HS 10), </a:t>
            </a:r>
            <a:r>
              <a:rPr lang="de-DE" sz="1900" i="1" dirty="0"/>
              <a:t>Innstraße 31</a:t>
            </a:r>
            <a:r>
              <a:rPr lang="en-US" sz="1900" i="1" dirty="0"/>
              <a:t>; digital participation possible</a:t>
            </a:r>
            <a:endParaRPr lang="de-DE" sz="1900" dirty="0"/>
          </a:p>
          <a:p>
            <a:pPr lvl="0"/>
            <a:r>
              <a:rPr lang="fr-BE" dirty="0" err="1"/>
              <a:t>Welcome</a:t>
            </a:r>
            <a:r>
              <a:rPr lang="fr-BE" dirty="0"/>
              <a:t> </a:t>
            </a:r>
            <a:r>
              <a:rPr lang="fr-BE" i="1" dirty="0"/>
              <a:t>by Prof. Dr. Harald Kosch, </a:t>
            </a:r>
            <a:r>
              <a:rPr lang="fr-BE" i="1" dirty="0" err="1"/>
              <a:t>Ständiger</a:t>
            </a:r>
            <a:r>
              <a:rPr lang="fr-BE" i="1" dirty="0"/>
              <a:t> </a:t>
            </a:r>
            <a:r>
              <a:rPr lang="fr-BE" i="1" dirty="0" err="1"/>
              <a:t>Vertreter</a:t>
            </a:r>
            <a:r>
              <a:rPr lang="fr-BE" i="1" dirty="0"/>
              <a:t> des </a:t>
            </a:r>
            <a:r>
              <a:rPr lang="fr-BE" i="1" dirty="0" err="1"/>
              <a:t>Präsidenten</a:t>
            </a:r>
            <a:r>
              <a:rPr lang="fr-BE" i="1" dirty="0"/>
              <a:t> </a:t>
            </a:r>
            <a:r>
              <a:rPr lang="fr-BE" i="1" dirty="0" err="1"/>
              <a:t>und</a:t>
            </a:r>
            <a:r>
              <a:rPr lang="fr-BE" i="1" dirty="0"/>
              <a:t> </a:t>
            </a:r>
            <a:r>
              <a:rPr lang="fr-BE" i="1" dirty="0" err="1"/>
              <a:t>Vizepräsident</a:t>
            </a:r>
            <a:r>
              <a:rPr lang="fr-BE" i="1" dirty="0"/>
              <a:t> </a:t>
            </a:r>
            <a:r>
              <a:rPr lang="fr-BE" i="1" dirty="0" err="1"/>
              <a:t>für</a:t>
            </a:r>
            <a:r>
              <a:rPr lang="fr-BE" i="1" dirty="0"/>
              <a:t> </a:t>
            </a:r>
            <a:r>
              <a:rPr lang="fr-BE" i="1" dirty="0" err="1"/>
              <a:t>Akademische</a:t>
            </a:r>
            <a:r>
              <a:rPr lang="fr-BE" i="1" dirty="0"/>
              <a:t> </a:t>
            </a:r>
            <a:r>
              <a:rPr lang="fr-BE" i="1" dirty="0" err="1"/>
              <a:t>Infrastruktur</a:t>
            </a:r>
            <a:r>
              <a:rPr lang="fr-BE" i="1" dirty="0"/>
              <a:t> </a:t>
            </a:r>
            <a:r>
              <a:rPr lang="fr-BE" i="1" dirty="0" err="1"/>
              <a:t>und</a:t>
            </a:r>
            <a:r>
              <a:rPr lang="fr-BE" i="1" dirty="0"/>
              <a:t> IT</a:t>
            </a:r>
            <a:endParaRPr lang="de-DE" dirty="0"/>
          </a:p>
          <a:p>
            <a:pPr lvl="0"/>
            <a:r>
              <a:rPr lang="fr-BE" dirty="0" err="1"/>
              <a:t>Moderation</a:t>
            </a:r>
            <a:r>
              <a:rPr lang="fr-BE" dirty="0"/>
              <a:t> </a:t>
            </a:r>
            <a:r>
              <a:rPr lang="fr-BE" i="1" dirty="0"/>
              <a:t>by Axelle Cheney, </a:t>
            </a:r>
            <a:r>
              <a:rPr lang="fr-BE" i="1" dirty="0" err="1"/>
              <a:t>Director</a:t>
            </a:r>
            <a:r>
              <a:rPr lang="fr-BE" i="1" dirty="0"/>
              <a:t> ad </a:t>
            </a:r>
            <a:r>
              <a:rPr lang="fr-BE" i="1" dirty="0" err="1"/>
              <a:t>interim</a:t>
            </a:r>
            <a:r>
              <a:rPr lang="fr-BE" i="1" dirty="0"/>
              <a:t> Science Hub for </a:t>
            </a:r>
            <a:r>
              <a:rPr lang="fr-BE" i="1" dirty="0" smtClean="0"/>
              <a:t>Europe</a:t>
            </a:r>
            <a:endParaRPr lang="de-DE" dirty="0"/>
          </a:p>
          <a:p>
            <a:pPr lvl="0"/>
            <a:r>
              <a:rPr lang="fr-BE" b="1" dirty="0" err="1"/>
              <a:t>Students</a:t>
            </a:r>
            <a:r>
              <a:rPr lang="fr-BE" b="1" dirty="0"/>
              <a:t>’ </a:t>
            </a:r>
            <a:r>
              <a:rPr lang="fr-BE" b="1" dirty="0" err="1"/>
              <a:t>voices</a:t>
            </a:r>
            <a:r>
              <a:rPr lang="fr-BE" b="1" dirty="0"/>
              <a:t> : </a:t>
            </a:r>
            <a:r>
              <a:rPr lang="fr-BE" b="1" dirty="0" err="1"/>
              <a:t>results</a:t>
            </a:r>
            <a:r>
              <a:rPr lang="fr-BE" b="1" dirty="0"/>
              <a:t> </a:t>
            </a:r>
            <a:r>
              <a:rPr lang="fr-BE" b="1" dirty="0" err="1"/>
              <a:t>from</a:t>
            </a:r>
            <a:r>
              <a:rPr lang="fr-BE" b="1" dirty="0"/>
              <a:t> the </a:t>
            </a:r>
            <a:r>
              <a:rPr lang="fr-BE" b="1" dirty="0" err="1"/>
              <a:t>students</a:t>
            </a:r>
            <a:r>
              <a:rPr lang="fr-BE" b="1" dirty="0"/>
              <a:t>’ workshops on </a:t>
            </a:r>
            <a:r>
              <a:rPr lang="fr-BE" b="1" dirty="0" err="1"/>
              <a:t>what</a:t>
            </a:r>
            <a:r>
              <a:rPr lang="fr-BE" b="1" dirty="0"/>
              <a:t> </a:t>
            </a:r>
            <a:r>
              <a:rPr lang="fr-BE" b="1" dirty="0" err="1"/>
              <a:t>is</a:t>
            </a:r>
            <a:r>
              <a:rPr lang="fr-BE" b="1" dirty="0"/>
              <a:t> a </a:t>
            </a:r>
            <a:r>
              <a:rPr lang="fr-BE" b="1" dirty="0" err="1"/>
              <a:t>European</a:t>
            </a:r>
            <a:r>
              <a:rPr lang="fr-BE" b="1" dirty="0"/>
              <a:t> </a:t>
            </a:r>
            <a:r>
              <a:rPr lang="fr-BE" b="1" dirty="0" err="1"/>
              <a:t>university</a:t>
            </a:r>
            <a:r>
              <a:rPr lang="fr-BE" b="1" dirty="0"/>
              <a:t> for us </a:t>
            </a:r>
            <a:r>
              <a:rPr lang="fr-BE" b="1" i="1" dirty="0"/>
              <a:t>by </a:t>
            </a:r>
            <a:r>
              <a:rPr lang="fr-BE" b="1" i="1" dirty="0" err="1"/>
              <a:t>students</a:t>
            </a:r>
            <a:r>
              <a:rPr lang="fr-BE" b="1" i="1" dirty="0"/>
              <a:t> </a:t>
            </a:r>
            <a:endParaRPr lang="fr-BE" b="1" i="1" dirty="0" smtClean="0"/>
          </a:p>
          <a:p>
            <a:pPr lvl="0"/>
            <a:r>
              <a:rPr lang="fr-BE" dirty="0" smtClean="0"/>
              <a:t>Input </a:t>
            </a:r>
            <a:r>
              <a:rPr lang="fr-BE" dirty="0"/>
              <a:t>and </a:t>
            </a:r>
            <a:r>
              <a:rPr lang="fr-BE" dirty="0" err="1"/>
              <a:t>Reactions</a:t>
            </a:r>
            <a:r>
              <a:rPr lang="fr-BE" dirty="0"/>
              <a:t> </a:t>
            </a:r>
            <a:r>
              <a:rPr lang="fr-BE" i="1" dirty="0"/>
              <a:t>by Bernd </a:t>
            </a:r>
            <a:r>
              <a:rPr lang="fr-BE" i="1" dirty="0" err="1"/>
              <a:t>Hüttemann</a:t>
            </a:r>
            <a:r>
              <a:rPr lang="fr-BE" i="1" dirty="0"/>
              <a:t>, General </a:t>
            </a:r>
            <a:r>
              <a:rPr lang="fr-BE" i="1" dirty="0" err="1"/>
              <a:t>Secretary</a:t>
            </a:r>
            <a:r>
              <a:rPr lang="fr-BE" i="1" dirty="0"/>
              <a:t> </a:t>
            </a:r>
            <a:r>
              <a:rPr lang="de-DE" i="1" dirty="0"/>
              <a:t>Europäische Bewegung Deutschland</a:t>
            </a:r>
            <a:endParaRPr lang="de-DE" dirty="0"/>
          </a:p>
          <a:p>
            <a:pPr lvl="0"/>
            <a:r>
              <a:rPr lang="fr-BE" b="1" dirty="0"/>
              <a:t>Discussion </a:t>
            </a:r>
            <a:r>
              <a:rPr lang="fr-BE" b="1" dirty="0" err="1"/>
              <a:t>with</a:t>
            </a:r>
            <a:r>
              <a:rPr lang="fr-BE" b="1" dirty="0"/>
              <a:t> the audience</a:t>
            </a:r>
            <a:endParaRPr lang="de-DE" b="1" dirty="0"/>
          </a:p>
          <a:p>
            <a:pPr lvl="0"/>
            <a:r>
              <a:rPr lang="fr-BE" b="1" dirty="0"/>
              <a:t>Election and </a:t>
            </a:r>
            <a:r>
              <a:rPr lang="fr-BE" b="1" dirty="0" err="1"/>
              <a:t>prize</a:t>
            </a:r>
            <a:r>
              <a:rPr lang="fr-BE" b="1" dirty="0"/>
              <a:t> for the best one-minute-</a:t>
            </a:r>
            <a:r>
              <a:rPr lang="fr-BE" b="1" dirty="0" err="1"/>
              <a:t>video</a:t>
            </a:r>
            <a:r>
              <a:rPr lang="fr-BE" b="1" dirty="0"/>
              <a:t>:  </a:t>
            </a:r>
            <a:r>
              <a:rPr lang="fr-BE" b="1" i="1" dirty="0"/>
              <a:t>For me, Europe </a:t>
            </a:r>
            <a:r>
              <a:rPr lang="fr-BE" b="1" i="1" dirty="0" err="1"/>
              <a:t>is</a:t>
            </a:r>
            <a:r>
              <a:rPr lang="fr-BE" b="1" i="1" dirty="0"/>
              <a:t>...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europa@uni-passau.de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05688" y="765532"/>
            <a:ext cx="801072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https://www.uni-passau.de/europatag-2022</a:t>
            </a:r>
            <a:r>
              <a:rPr lang="de-DE" sz="1400" b="1" dirty="0" smtClean="0">
                <a:solidFill>
                  <a:schemeClr val="bg1"/>
                </a:solidFill>
              </a:rPr>
              <a:t>/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35" y="1223359"/>
            <a:ext cx="1605557" cy="22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38" y="3789040"/>
            <a:ext cx="1616940" cy="2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Europatag</a:t>
            </a:r>
            <a:r>
              <a:rPr lang="fr-BE" dirty="0" smtClean="0"/>
              <a:t> 9 Mai 2022 -</a:t>
            </a:r>
            <a:r>
              <a:rPr lang="fr-BE" dirty="0" err="1" smtClean="0"/>
              <a:t>Abend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1" y="1268413"/>
            <a:ext cx="6624414" cy="468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19.00-21.00	</a:t>
            </a:r>
            <a:r>
              <a:rPr lang="de-DE" sz="1400" b="1" dirty="0"/>
              <a:t>Die EU und der Krieg in der Ukraine: eine neue europäische geopolitische Lage?</a:t>
            </a:r>
            <a:r>
              <a:rPr lang="de-DE" sz="1400" dirty="0"/>
              <a:t> </a:t>
            </a:r>
            <a:r>
              <a:rPr lang="de-DE" b="1" i="1" dirty="0"/>
              <a:t> </a:t>
            </a:r>
            <a:r>
              <a:rPr lang="en-US" sz="1300" b="1" i="1" dirty="0">
                <a:solidFill>
                  <a:schemeClr val="accent2"/>
                </a:solidFill>
              </a:rPr>
              <a:t>(in Deutsch) – Passau </a:t>
            </a:r>
            <a:r>
              <a:rPr lang="en-US" sz="1300" b="1" i="1" dirty="0" err="1">
                <a:solidFill>
                  <a:schemeClr val="accent2"/>
                </a:solidFill>
              </a:rPr>
              <a:t>Uni</a:t>
            </a:r>
            <a:r>
              <a:rPr lang="en-US" sz="1300" b="1" i="1" dirty="0">
                <a:solidFill>
                  <a:schemeClr val="accent2"/>
                </a:solidFill>
              </a:rPr>
              <a:t> </a:t>
            </a:r>
            <a:r>
              <a:rPr lang="en-US" sz="1300" b="1" i="1" dirty="0" err="1">
                <a:solidFill>
                  <a:schemeClr val="accent2"/>
                </a:solidFill>
              </a:rPr>
              <a:t>Audimax</a:t>
            </a:r>
            <a:r>
              <a:rPr lang="en-US" sz="1300" b="1" i="1" dirty="0">
                <a:solidFill>
                  <a:schemeClr val="accent2"/>
                </a:solidFill>
              </a:rPr>
              <a:t> (HS 10)</a:t>
            </a:r>
            <a:r>
              <a:rPr lang="en-US" sz="1300" i="1" dirty="0"/>
              <a:t>, </a:t>
            </a:r>
            <a:r>
              <a:rPr lang="de-DE" sz="1300" i="1" dirty="0"/>
              <a:t>Innstraße 31</a:t>
            </a:r>
            <a:r>
              <a:rPr lang="en-US" sz="1300" i="1" dirty="0"/>
              <a:t>; </a:t>
            </a:r>
            <a:r>
              <a:rPr lang="en-US" sz="1300" i="1" dirty="0" err="1"/>
              <a:t>digitale</a:t>
            </a:r>
            <a:r>
              <a:rPr lang="en-US" sz="1300" i="1" dirty="0"/>
              <a:t> </a:t>
            </a:r>
            <a:r>
              <a:rPr lang="en-US" sz="1300" i="1" dirty="0" err="1"/>
              <a:t>Teilnahme</a:t>
            </a:r>
            <a:r>
              <a:rPr lang="en-US" sz="1300" i="1" dirty="0"/>
              <a:t> </a:t>
            </a:r>
            <a:r>
              <a:rPr lang="en-US" sz="1300" i="1" dirty="0" err="1"/>
              <a:t>möglich</a:t>
            </a:r>
            <a:r>
              <a:rPr lang="en-US" sz="1300" i="1" dirty="0"/>
              <a:t>: </a:t>
            </a:r>
            <a:r>
              <a:rPr lang="de-DE" sz="1300" u="sng" dirty="0">
                <a:hlinkClick r:id="rId2"/>
              </a:rPr>
              <a:t>https://uni-passau.zoom.us/j/98692802463?pwd=NnoxSDBCdThCY0d2V1RremZ0VlhzUT09</a:t>
            </a:r>
            <a:r>
              <a:rPr lang="de-DE" sz="1300" dirty="0"/>
              <a:t> (</a:t>
            </a:r>
            <a:r>
              <a:rPr lang="de-DE" sz="1300" dirty="0" err="1"/>
              <a:t>Kenncode</a:t>
            </a:r>
            <a:r>
              <a:rPr lang="de-DE" sz="1300" dirty="0"/>
              <a:t>: 781368)</a:t>
            </a:r>
          </a:p>
          <a:p>
            <a:pPr lvl="0"/>
            <a:r>
              <a:rPr lang="de-DE" sz="1300" dirty="0"/>
              <a:t>Begrüßung</a:t>
            </a:r>
            <a:r>
              <a:rPr lang="de-DE" sz="1300" i="1" dirty="0"/>
              <a:t> Prof. Dr. Christina Hansen, Vize-Präsidentin für Internationales, </a:t>
            </a:r>
            <a:r>
              <a:rPr lang="de-DE" sz="1300" i="1" dirty="0" err="1"/>
              <a:t>Diversity</a:t>
            </a:r>
            <a:r>
              <a:rPr lang="de-DE" sz="1300" i="1" dirty="0"/>
              <a:t> und Europa, </a:t>
            </a:r>
            <a:endParaRPr lang="de-DE" sz="1300" dirty="0"/>
          </a:p>
          <a:p>
            <a:pPr lvl="0"/>
            <a:r>
              <a:rPr lang="de-DE" sz="1300" dirty="0"/>
              <a:t>Einführung und Moderation, </a:t>
            </a:r>
            <a:r>
              <a:rPr lang="de-DE" sz="1300" i="1" dirty="0"/>
              <a:t>Prof. Dr. Daniel </a:t>
            </a:r>
            <a:r>
              <a:rPr lang="de-DE" sz="1300" i="1" dirty="0" err="1"/>
              <a:t>Göler</a:t>
            </a:r>
            <a:r>
              <a:rPr lang="de-DE" sz="1300" i="1" dirty="0"/>
              <a:t>; Jean-Monnet-Lehrstuhl für Europäische Politik</a:t>
            </a:r>
            <a:endParaRPr lang="de-DE" sz="1300" dirty="0"/>
          </a:p>
          <a:p>
            <a:pPr lvl="0"/>
            <a:r>
              <a:rPr lang="fr-BE" sz="1300" dirty="0" err="1"/>
              <a:t>Erwartungen</a:t>
            </a:r>
            <a:r>
              <a:rPr lang="fr-BE" sz="1300" dirty="0"/>
              <a:t> </a:t>
            </a:r>
            <a:r>
              <a:rPr lang="fr-BE" sz="1300" dirty="0" err="1"/>
              <a:t>aus</a:t>
            </a:r>
            <a:r>
              <a:rPr lang="fr-BE" sz="1300" dirty="0"/>
              <a:t> der Ukraine an die EU, </a:t>
            </a:r>
            <a:r>
              <a:rPr lang="fr-BE" sz="1300" i="1" dirty="0" err="1"/>
              <a:t>Yarmilko</a:t>
            </a:r>
            <a:r>
              <a:rPr lang="fr-BE" sz="1300" i="1" dirty="0"/>
              <a:t> Yuriy, </a:t>
            </a:r>
            <a:r>
              <a:rPr lang="fr-BE" sz="1300" i="1" dirty="0" err="1"/>
              <a:t>Generalkonsul</a:t>
            </a:r>
            <a:r>
              <a:rPr lang="fr-BE" sz="1300" i="1" dirty="0"/>
              <a:t> der Ukraine in </a:t>
            </a:r>
            <a:r>
              <a:rPr lang="fr-BE" sz="1300" i="1" dirty="0" err="1"/>
              <a:t>München</a:t>
            </a:r>
            <a:r>
              <a:rPr lang="fr-BE" sz="1300" i="1" dirty="0"/>
              <a:t> (</a:t>
            </a:r>
            <a:r>
              <a:rPr lang="fr-BE" sz="1300" i="1" dirty="0" err="1" smtClean="0"/>
              <a:t>Videobotschaft</a:t>
            </a:r>
            <a:r>
              <a:rPr lang="fr-BE" sz="1300" i="1" dirty="0" smtClean="0"/>
              <a:t>)</a:t>
            </a:r>
            <a:endParaRPr lang="de-DE" sz="1300" dirty="0"/>
          </a:p>
          <a:p>
            <a:pPr lvl="0"/>
            <a:r>
              <a:rPr lang="fr-BE" sz="1300" dirty="0"/>
              <a:t>Die </a:t>
            </a:r>
            <a:r>
              <a:rPr lang="fr-BE" sz="1300" dirty="0" err="1"/>
              <a:t>Sicht</a:t>
            </a:r>
            <a:r>
              <a:rPr lang="fr-BE" sz="1300" dirty="0"/>
              <a:t> der EU, </a:t>
            </a:r>
            <a:r>
              <a:rPr lang="fr-BE" sz="1300" i="1" dirty="0"/>
              <a:t>Jörg </a:t>
            </a:r>
            <a:r>
              <a:rPr lang="fr-BE" sz="1300" i="1" dirty="0" err="1"/>
              <a:t>Wojahn</a:t>
            </a:r>
            <a:r>
              <a:rPr lang="fr-BE" sz="1300" i="1" dirty="0"/>
              <a:t>, </a:t>
            </a:r>
            <a:r>
              <a:rPr lang="fr-BE" sz="1300" i="1" dirty="0" err="1"/>
              <a:t>Vertreter</a:t>
            </a:r>
            <a:r>
              <a:rPr lang="fr-BE" sz="1300" i="1" dirty="0"/>
              <a:t> der EU </a:t>
            </a:r>
            <a:r>
              <a:rPr lang="fr-BE" sz="1300" i="1" dirty="0" err="1"/>
              <a:t>Kommission</a:t>
            </a:r>
            <a:r>
              <a:rPr lang="fr-BE" sz="1300" i="1" dirty="0"/>
              <a:t> in </a:t>
            </a:r>
            <a:r>
              <a:rPr lang="fr-BE" sz="1300" i="1" dirty="0" err="1" smtClean="0"/>
              <a:t>Deutschland</a:t>
            </a:r>
            <a:r>
              <a:rPr lang="fr-BE" sz="1300" i="1" dirty="0" smtClean="0"/>
              <a:t> (via Zoom)</a:t>
            </a:r>
            <a:endParaRPr lang="de-DE" sz="1300" dirty="0"/>
          </a:p>
          <a:p>
            <a:pPr lvl="0"/>
            <a:r>
              <a:rPr lang="fr-BE" sz="1300" dirty="0"/>
              <a:t>Der </a:t>
            </a:r>
            <a:r>
              <a:rPr lang="fr-BE" sz="1300" dirty="0" err="1"/>
              <a:t>andere</a:t>
            </a:r>
            <a:r>
              <a:rPr lang="fr-BE" sz="1300" dirty="0"/>
              <a:t> </a:t>
            </a:r>
            <a:r>
              <a:rPr lang="fr-BE" sz="1300" dirty="0" err="1"/>
              <a:t>Krieg</a:t>
            </a:r>
            <a:r>
              <a:rPr lang="fr-BE" sz="1300" dirty="0"/>
              <a:t>: </a:t>
            </a:r>
            <a:r>
              <a:rPr lang="fr-BE" sz="1300" dirty="0" err="1"/>
              <a:t>Cyberwar</a:t>
            </a:r>
            <a:r>
              <a:rPr lang="fr-BE" sz="1300" dirty="0"/>
              <a:t> in Europa? </a:t>
            </a:r>
            <a:r>
              <a:rPr lang="fr-BE" sz="1300" i="1" dirty="0"/>
              <a:t>Prof. Dr. Ralf </a:t>
            </a:r>
            <a:r>
              <a:rPr lang="fr-BE" sz="1300" i="1" dirty="0" err="1"/>
              <a:t>Hohlfeld</a:t>
            </a:r>
            <a:r>
              <a:rPr lang="fr-BE" sz="1300" i="1" dirty="0"/>
              <a:t> </a:t>
            </a:r>
            <a:r>
              <a:rPr lang="fr-BE" sz="1300" i="1" dirty="0" err="1"/>
              <a:t>und</a:t>
            </a:r>
            <a:r>
              <a:rPr lang="fr-BE" sz="1300" i="1" dirty="0"/>
              <a:t> Dr. Anna </a:t>
            </a:r>
            <a:r>
              <a:rPr lang="fr-BE" sz="1300" i="1" dirty="0" err="1"/>
              <a:t>Sarmina</a:t>
            </a:r>
            <a:r>
              <a:rPr lang="fr-BE" sz="1300" i="1" dirty="0"/>
              <a:t>, </a:t>
            </a:r>
            <a:r>
              <a:rPr lang="fr-BE" sz="1300" i="1" dirty="0" err="1"/>
              <a:t>Lehrstuhl</a:t>
            </a:r>
            <a:r>
              <a:rPr lang="fr-BE" sz="1300" i="1" dirty="0"/>
              <a:t> </a:t>
            </a:r>
            <a:r>
              <a:rPr lang="fr-BE" sz="1300" i="1" dirty="0" err="1"/>
              <a:t>für</a:t>
            </a:r>
            <a:r>
              <a:rPr lang="fr-BE" sz="1300" i="1" dirty="0"/>
              <a:t> </a:t>
            </a:r>
            <a:r>
              <a:rPr lang="fr-BE" sz="1300" i="1" dirty="0" err="1"/>
              <a:t>Kommunikationswissenschaft</a:t>
            </a:r>
            <a:endParaRPr lang="de-DE" sz="1300" dirty="0"/>
          </a:p>
          <a:p>
            <a:pPr lvl="0"/>
            <a:r>
              <a:rPr lang="de-DE" sz="1300" dirty="0"/>
              <a:t> Diskussion mit dem Publikum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europa@uni-passau.de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633" y="939353"/>
            <a:ext cx="1608890" cy="2273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33" y="3501008"/>
            <a:ext cx="1629703" cy="23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27764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farben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BC2A33"/>
      </a:accent3>
      <a:accent4>
        <a:srgbClr val="006039"/>
      </a:accent4>
      <a:accent5>
        <a:srgbClr val="005AA1"/>
      </a:accent5>
      <a:accent6>
        <a:srgbClr val="999F9E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inherit</vt:lpstr>
      <vt:lpstr>Times New Roman</vt:lpstr>
      <vt:lpstr>Vorlage Uni allgemein</vt:lpstr>
      <vt:lpstr>One-minute-Video Wettbewerb – Europatag</vt:lpstr>
      <vt:lpstr>Europatag 9 Mai 2022 - Programm</vt:lpstr>
      <vt:lpstr>Europatag 9 Mai 2022 -Abend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 Hansen</dc:creator>
  <cp:lastModifiedBy>testUser</cp:lastModifiedBy>
  <cp:revision>390</cp:revision>
  <cp:lastPrinted>2021-12-08T09:07:28Z</cp:lastPrinted>
  <dcterms:created xsi:type="dcterms:W3CDTF">2021-01-13T23:29:02Z</dcterms:created>
  <dcterms:modified xsi:type="dcterms:W3CDTF">2022-04-26T13:00:39Z</dcterms:modified>
</cp:coreProperties>
</file>