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849" r:id="rId2"/>
    <p:sldMasterId id="2147483853" r:id="rId3"/>
  </p:sldMasterIdLst>
  <p:notesMasterIdLst>
    <p:notesMasterId r:id="rId28"/>
  </p:notesMasterIdLst>
  <p:handoutMasterIdLst>
    <p:handoutMasterId r:id="rId29"/>
  </p:handoutMasterIdLst>
  <p:sldIdLst>
    <p:sldId id="350" r:id="rId4"/>
    <p:sldId id="362" r:id="rId5"/>
    <p:sldId id="370" r:id="rId6"/>
    <p:sldId id="371" r:id="rId7"/>
    <p:sldId id="278" r:id="rId8"/>
    <p:sldId id="372" r:id="rId9"/>
    <p:sldId id="308" r:id="rId10"/>
    <p:sldId id="526" r:id="rId11"/>
    <p:sldId id="379" r:id="rId12"/>
    <p:sldId id="380" r:id="rId13"/>
    <p:sldId id="381" r:id="rId14"/>
    <p:sldId id="382" r:id="rId15"/>
    <p:sldId id="384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965" r:id="rId24"/>
    <p:sldId id="525" r:id="rId25"/>
    <p:sldId id="964" r:id="rId26"/>
    <p:sldId id="348" r:id="rId27"/>
  </p:sldIdLst>
  <p:sldSz cx="9144000" cy="6858000" type="screen4x3"/>
  <p:notesSz cx="9928225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BC8F8A3-8459-4C94-AA94-8EDAEEF38314}">
          <p14:sldIdLst>
            <p14:sldId id="350"/>
            <p14:sldId id="362"/>
            <p14:sldId id="370"/>
            <p14:sldId id="371"/>
            <p14:sldId id="278"/>
            <p14:sldId id="372"/>
            <p14:sldId id="308"/>
            <p14:sldId id="526"/>
            <p14:sldId id="379"/>
            <p14:sldId id="380"/>
            <p14:sldId id="381"/>
            <p14:sldId id="382"/>
            <p14:sldId id="384"/>
            <p14:sldId id="408"/>
            <p14:sldId id="409"/>
            <p14:sldId id="410"/>
            <p14:sldId id="411"/>
            <p14:sldId id="412"/>
            <p14:sldId id="413"/>
            <p14:sldId id="414"/>
            <p14:sldId id="965"/>
            <p14:sldId id="525"/>
            <p14:sldId id="964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pos="567">
          <p15:clr>
            <a:srgbClr val="A4A3A4"/>
          </p15:clr>
        </p15:guide>
        <p15:guide id="9" pos="204">
          <p15:clr>
            <a:srgbClr val="A4A3A4"/>
          </p15:clr>
        </p15:guide>
        <p15:guide id="10" pos="5511">
          <p15:clr>
            <a:srgbClr val="A4A3A4"/>
          </p15:clr>
        </p15:guide>
        <p15:guide id="11" pos="4241">
          <p15:clr>
            <a:srgbClr val="A4A3A4"/>
          </p15:clr>
        </p15:guide>
        <p15:guide id="12" pos="4468">
          <p15:clr>
            <a:srgbClr val="A4A3A4"/>
          </p15:clr>
        </p15:guide>
        <p15:guide id="13" pos="793">
          <p15:clr>
            <a:srgbClr val="A4A3A4"/>
          </p15:clr>
        </p15:guide>
        <p15:guide id="14" pos="2154">
          <p15:clr>
            <a:srgbClr val="A4A3A4"/>
          </p15:clr>
        </p15:guide>
        <p15:guide id="15" pos="1791">
          <p15:clr>
            <a:srgbClr val="A4A3A4"/>
          </p15:clr>
        </p15:guide>
        <p15:guide id="1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4D4D4D"/>
    <a:srgbClr val="FF9900"/>
    <a:srgbClr val="FEEBD2"/>
    <a:srgbClr val="003366"/>
    <a:srgbClr val="339933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66" autoAdjust="0"/>
    <p:restoredTop sz="90292" autoAdjust="0"/>
  </p:normalViewPr>
  <p:slideViewPr>
    <p:cSldViewPr showGuides="1">
      <p:cViewPr varScale="1">
        <p:scale>
          <a:sx n="147" d="100"/>
          <a:sy n="147" d="100"/>
        </p:scale>
        <p:origin x="2096" y="100"/>
      </p:cViewPr>
      <p:guideLst>
        <p:guide orient="horz" pos="1480"/>
        <p:guide orient="horz" pos="799"/>
        <p:guide orient="horz" pos="436"/>
        <p:guide orient="horz" pos="2432"/>
        <p:guide orient="horz" pos="3748"/>
        <p:guide orient="horz" pos="1026"/>
        <p:guide orient="horz" pos="3521"/>
        <p:guide pos="567"/>
        <p:guide pos="204"/>
        <p:guide pos="5511"/>
        <p:guide pos="4241"/>
        <p:guide pos="4468"/>
        <p:guide pos="793"/>
        <p:guide pos="2154"/>
        <p:guide pos="1791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40" d="100"/>
          <a:sy n="140" d="100"/>
        </p:scale>
        <p:origin x="-1812" y="-10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F6843-E1DF-497D-A1F0-071E5C42B2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AB5A0B-90F2-48D6-8D35-21F1A8FB5624}">
      <dgm:prSet custT="1"/>
      <dgm:spPr/>
      <dgm:t>
        <a:bodyPr/>
        <a:lstStyle/>
        <a:p>
          <a:pPr>
            <a:lnSpc>
              <a:spcPct val="80000"/>
            </a:lnSpc>
            <a:spcAft>
              <a:spcPts val="80"/>
            </a:spcAft>
          </a:pPr>
          <a:r>
            <a:rPr lang="de-DE" sz="1600" dirty="0" err="1"/>
            <a:t>Representation</a:t>
          </a:r>
          <a:r>
            <a:rPr lang="de-DE" sz="1600" dirty="0"/>
            <a:t> </a:t>
          </a:r>
          <a:r>
            <a:rPr lang="de-DE" sz="1600" dirty="0" err="1"/>
            <a:t>towards</a:t>
          </a:r>
          <a:r>
            <a:rPr lang="de-DE" sz="1600" dirty="0"/>
            <a:t> </a:t>
          </a:r>
          <a:r>
            <a:rPr lang="de-DE" sz="1600" dirty="0" err="1"/>
            <a:t>faculty</a:t>
          </a:r>
          <a:r>
            <a:rPr lang="de-DE" sz="1600" dirty="0"/>
            <a:t> &amp; </a:t>
          </a:r>
          <a:r>
            <a:rPr lang="de-DE" sz="1600" dirty="0" err="1"/>
            <a:t>university</a:t>
          </a:r>
          <a:r>
            <a:rPr lang="de-DE" sz="1600" dirty="0"/>
            <a:t> </a:t>
          </a:r>
          <a:r>
            <a:rPr lang="de-DE" sz="1600" dirty="0" err="1"/>
            <a:t>politics</a:t>
          </a:r>
          <a:r>
            <a:rPr lang="de-DE" sz="1600" dirty="0"/>
            <a:t> (e.g. Fakultätsrat)</a:t>
          </a:r>
          <a:endParaRPr lang="en-US" sz="1600" dirty="0"/>
        </a:p>
      </dgm:t>
    </dgm:pt>
    <dgm:pt modelId="{5E06E367-7A03-4B40-815A-F245C7CE5398}" type="parTrans" cxnId="{8594ABB4-7A62-4A3A-90E5-9C0573CE6034}">
      <dgm:prSet/>
      <dgm:spPr/>
      <dgm:t>
        <a:bodyPr/>
        <a:lstStyle/>
        <a:p>
          <a:endParaRPr lang="en-US" sz="1600"/>
        </a:p>
      </dgm:t>
    </dgm:pt>
    <dgm:pt modelId="{B2F0C25D-3514-4095-8551-FAE343E1F829}" type="sibTrans" cxnId="{8594ABB4-7A62-4A3A-90E5-9C0573CE6034}">
      <dgm:prSet/>
      <dgm:spPr/>
      <dgm:t>
        <a:bodyPr/>
        <a:lstStyle/>
        <a:p>
          <a:endParaRPr lang="en-US" sz="1600"/>
        </a:p>
      </dgm:t>
    </dgm:pt>
    <dgm:pt modelId="{AEC57083-B01C-43B5-BB30-DB154A35BE02}">
      <dgm:prSet custT="1"/>
      <dgm:spPr/>
      <dgm:t>
        <a:bodyPr/>
        <a:lstStyle/>
        <a:p>
          <a:r>
            <a:rPr lang="en-US" sz="1600" dirty="0"/>
            <a:t>Advice on all aspects of studying (e.g. office, O-</a:t>
          </a:r>
          <a:r>
            <a:rPr lang="en-US" sz="1600" dirty="0" err="1"/>
            <a:t>Woche</a:t>
          </a:r>
          <a:r>
            <a:rPr lang="en-US" sz="1600" dirty="0"/>
            <a:t>)</a:t>
          </a:r>
        </a:p>
      </dgm:t>
    </dgm:pt>
    <dgm:pt modelId="{3082A31E-C085-4816-A243-00F5567C1D66}" type="parTrans" cxnId="{A73FFE4F-9B0B-4BEC-A1E7-164D7D72BCE2}">
      <dgm:prSet/>
      <dgm:spPr/>
      <dgm:t>
        <a:bodyPr/>
        <a:lstStyle/>
        <a:p>
          <a:endParaRPr lang="en-US" sz="1600"/>
        </a:p>
      </dgm:t>
    </dgm:pt>
    <dgm:pt modelId="{0F6CD20E-E577-4326-B058-F3E2C2AB586A}" type="sibTrans" cxnId="{A73FFE4F-9B0B-4BEC-A1E7-164D7D72BCE2}">
      <dgm:prSet/>
      <dgm:spPr/>
      <dgm:t>
        <a:bodyPr/>
        <a:lstStyle/>
        <a:p>
          <a:endParaRPr lang="en-US" sz="1600"/>
        </a:p>
      </dgm:t>
    </dgm:pt>
    <dgm:pt modelId="{CE6F1366-7574-4BFD-8C99-A7C3978C2572}">
      <dgm:prSet custT="1"/>
      <dgm:spPr/>
      <dgm:t>
        <a:bodyPr/>
        <a:lstStyle/>
        <a:p>
          <a:r>
            <a:rPr lang="de-DE" sz="1600" dirty="0"/>
            <a:t>Fun </a:t>
          </a:r>
          <a:r>
            <a:rPr lang="de-DE" sz="1600" dirty="0" err="1"/>
            <a:t>during</a:t>
          </a:r>
          <a:r>
            <a:rPr lang="de-DE" sz="1600" dirty="0"/>
            <a:t> </a:t>
          </a:r>
          <a:r>
            <a:rPr lang="de-DE" sz="1600" dirty="0" err="1"/>
            <a:t>your</a:t>
          </a:r>
          <a:r>
            <a:rPr lang="de-DE" sz="1600" dirty="0"/>
            <a:t> </a:t>
          </a:r>
          <a:r>
            <a:rPr lang="de-DE" sz="1600" dirty="0" err="1"/>
            <a:t>study</a:t>
          </a:r>
          <a:r>
            <a:rPr lang="de-DE" sz="1600" dirty="0"/>
            <a:t> (e.g. Events)</a:t>
          </a:r>
          <a:endParaRPr lang="en-US" sz="1600" dirty="0"/>
        </a:p>
      </dgm:t>
    </dgm:pt>
    <dgm:pt modelId="{75C5D069-6611-42C7-8FA2-C37EBA3975D8}" type="parTrans" cxnId="{2D2C9B37-1F05-475B-A936-38AC6E39CB11}">
      <dgm:prSet/>
      <dgm:spPr/>
      <dgm:t>
        <a:bodyPr/>
        <a:lstStyle/>
        <a:p>
          <a:endParaRPr lang="en-US" sz="1600"/>
        </a:p>
      </dgm:t>
    </dgm:pt>
    <dgm:pt modelId="{5BB7E3F2-DBDD-4AA5-9D47-39A65D628FE1}" type="sibTrans" cxnId="{2D2C9B37-1F05-475B-A936-38AC6E39CB11}">
      <dgm:prSet/>
      <dgm:spPr/>
      <dgm:t>
        <a:bodyPr/>
        <a:lstStyle/>
        <a:p>
          <a:endParaRPr lang="en-US" sz="1600"/>
        </a:p>
      </dgm:t>
    </dgm:pt>
    <dgm:pt modelId="{AEAC77FA-4C0F-4B08-BC58-A6CF2749F019}" type="pres">
      <dgm:prSet presAssocID="{E7FF6843-E1DF-497D-A1F0-071E5C42B21F}" presName="linear" presStyleCnt="0">
        <dgm:presLayoutVars>
          <dgm:dir/>
          <dgm:animLvl val="lvl"/>
          <dgm:resizeHandles val="exact"/>
        </dgm:presLayoutVars>
      </dgm:prSet>
      <dgm:spPr/>
    </dgm:pt>
    <dgm:pt modelId="{C97E1D29-5B1A-4C9E-9712-C54E2F15CB3D}" type="pres">
      <dgm:prSet presAssocID="{A1AB5A0B-90F2-48D6-8D35-21F1A8FB5624}" presName="parentLin" presStyleCnt="0"/>
      <dgm:spPr/>
    </dgm:pt>
    <dgm:pt modelId="{671E32D3-F1CA-4553-B9D9-422DEAAB1B0D}" type="pres">
      <dgm:prSet presAssocID="{A1AB5A0B-90F2-48D6-8D35-21F1A8FB5624}" presName="parentLeftMargin" presStyleLbl="node1" presStyleIdx="0" presStyleCnt="3"/>
      <dgm:spPr/>
    </dgm:pt>
    <dgm:pt modelId="{F3103CB4-7DED-49AD-8A93-F0B1EB90EA56}" type="pres">
      <dgm:prSet presAssocID="{A1AB5A0B-90F2-48D6-8D35-21F1A8FB5624}" presName="parentText" presStyleLbl="node1" presStyleIdx="0" presStyleCnt="3" custScaleX="125780">
        <dgm:presLayoutVars>
          <dgm:chMax val="0"/>
          <dgm:bulletEnabled val="1"/>
        </dgm:presLayoutVars>
      </dgm:prSet>
      <dgm:spPr/>
    </dgm:pt>
    <dgm:pt modelId="{DE13F6BD-A887-4915-9032-DED0C3793620}" type="pres">
      <dgm:prSet presAssocID="{A1AB5A0B-90F2-48D6-8D35-21F1A8FB5624}" presName="negativeSpace" presStyleCnt="0"/>
      <dgm:spPr/>
    </dgm:pt>
    <dgm:pt modelId="{E84A937E-40CF-494A-9E94-D5C7946A33B4}" type="pres">
      <dgm:prSet presAssocID="{A1AB5A0B-90F2-48D6-8D35-21F1A8FB5624}" presName="childText" presStyleLbl="conFgAcc1" presStyleIdx="0" presStyleCnt="3">
        <dgm:presLayoutVars>
          <dgm:bulletEnabled val="1"/>
        </dgm:presLayoutVars>
      </dgm:prSet>
      <dgm:spPr/>
    </dgm:pt>
    <dgm:pt modelId="{43D4F88F-0B9B-4F92-BFC2-F60B105739CF}" type="pres">
      <dgm:prSet presAssocID="{B2F0C25D-3514-4095-8551-FAE343E1F829}" presName="spaceBetweenRectangles" presStyleCnt="0"/>
      <dgm:spPr/>
    </dgm:pt>
    <dgm:pt modelId="{C741655A-E197-4321-84F4-B5B617C5F126}" type="pres">
      <dgm:prSet presAssocID="{AEC57083-B01C-43B5-BB30-DB154A35BE02}" presName="parentLin" presStyleCnt="0"/>
      <dgm:spPr/>
    </dgm:pt>
    <dgm:pt modelId="{F6994686-9A53-4BE9-8A44-32E9C3460E21}" type="pres">
      <dgm:prSet presAssocID="{AEC57083-B01C-43B5-BB30-DB154A35BE02}" presName="parentLeftMargin" presStyleLbl="node1" presStyleIdx="0" presStyleCnt="3"/>
      <dgm:spPr/>
    </dgm:pt>
    <dgm:pt modelId="{D740C908-51A6-4E21-A18C-D0CE503E9752}" type="pres">
      <dgm:prSet presAssocID="{AEC57083-B01C-43B5-BB30-DB154A35BE02}" presName="parentText" presStyleLbl="node1" presStyleIdx="1" presStyleCnt="3" custScaleX="125209" custLinFactNeighborX="13">
        <dgm:presLayoutVars>
          <dgm:chMax val="0"/>
          <dgm:bulletEnabled val="1"/>
        </dgm:presLayoutVars>
      </dgm:prSet>
      <dgm:spPr/>
    </dgm:pt>
    <dgm:pt modelId="{89761F9C-6ED2-43E2-B0AA-F0F2382EAE06}" type="pres">
      <dgm:prSet presAssocID="{AEC57083-B01C-43B5-BB30-DB154A35BE02}" presName="negativeSpace" presStyleCnt="0"/>
      <dgm:spPr/>
    </dgm:pt>
    <dgm:pt modelId="{DFC39850-ECDE-454E-999D-8EE1564CE99B}" type="pres">
      <dgm:prSet presAssocID="{AEC57083-B01C-43B5-BB30-DB154A35BE02}" presName="childText" presStyleLbl="conFgAcc1" presStyleIdx="1" presStyleCnt="3">
        <dgm:presLayoutVars>
          <dgm:bulletEnabled val="1"/>
        </dgm:presLayoutVars>
      </dgm:prSet>
      <dgm:spPr/>
    </dgm:pt>
    <dgm:pt modelId="{D1D2DECB-8563-4F21-A9B0-532F3670B2A1}" type="pres">
      <dgm:prSet presAssocID="{0F6CD20E-E577-4326-B058-F3E2C2AB586A}" presName="spaceBetweenRectangles" presStyleCnt="0"/>
      <dgm:spPr/>
    </dgm:pt>
    <dgm:pt modelId="{8CB2D829-7F14-433F-AD48-ADFF9D45A175}" type="pres">
      <dgm:prSet presAssocID="{CE6F1366-7574-4BFD-8C99-A7C3978C2572}" presName="parentLin" presStyleCnt="0"/>
      <dgm:spPr/>
    </dgm:pt>
    <dgm:pt modelId="{F7B5FCBE-87FE-4182-952F-D3CF0C054ECB}" type="pres">
      <dgm:prSet presAssocID="{CE6F1366-7574-4BFD-8C99-A7C3978C2572}" presName="parentLeftMargin" presStyleLbl="node1" presStyleIdx="1" presStyleCnt="3"/>
      <dgm:spPr/>
    </dgm:pt>
    <dgm:pt modelId="{7745C510-0144-45F8-8005-F7F9465504DF}" type="pres">
      <dgm:prSet presAssocID="{CE6F1366-7574-4BFD-8C99-A7C3978C2572}" presName="parentText" presStyleLbl="node1" presStyleIdx="2" presStyleCnt="3" custScaleX="125714">
        <dgm:presLayoutVars>
          <dgm:chMax val="0"/>
          <dgm:bulletEnabled val="1"/>
        </dgm:presLayoutVars>
      </dgm:prSet>
      <dgm:spPr/>
    </dgm:pt>
    <dgm:pt modelId="{B1B23E25-4FDE-481D-BDB3-F1D3CE54954F}" type="pres">
      <dgm:prSet presAssocID="{CE6F1366-7574-4BFD-8C99-A7C3978C2572}" presName="negativeSpace" presStyleCnt="0"/>
      <dgm:spPr/>
    </dgm:pt>
    <dgm:pt modelId="{4CFD8FFF-6621-49D3-8212-B8B0F104D906}" type="pres">
      <dgm:prSet presAssocID="{CE6F1366-7574-4BFD-8C99-A7C3978C25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F30725-B21F-4078-A6B5-1B1BB7A842F7}" type="presOf" srcId="{CE6F1366-7574-4BFD-8C99-A7C3978C2572}" destId="{7745C510-0144-45F8-8005-F7F9465504DF}" srcOrd="1" destOrd="0" presId="urn:microsoft.com/office/officeart/2005/8/layout/list1"/>
    <dgm:cxn modelId="{2D2C9B37-1F05-475B-A936-38AC6E39CB11}" srcId="{E7FF6843-E1DF-497D-A1F0-071E5C42B21F}" destId="{CE6F1366-7574-4BFD-8C99-A7C3978C2572}" srcOrd="2" destOrd="0" parTransId="{75C5D069-6611-42C7-8FA2-C37EBA3975D8}" sibTransId="{5BB7E3F2-DBDD-4AA5-9D47-39A65D628FE1}"/>
    <dgm:cxn modelId="{778DF137-AAF6-4414-97BA-6608F7102E30}" type="presOf" srcId="{E7FF6843-E1DF-497D-A1F0-071E5C42B21F}" destId="{AEAC77FA-4C0F-4B08-BC58-A6CF2749F019}" srcOrd="0" destOrd="0" presId="urn:microsoft.com/office/officeart/2005/8/layout/list1"/>
    <dgm:cxn modelId="{6056C264-280B-478A-B74A-D04B297F2EA5}" type="presOf" srcId="{A1AB5A0B-90F2-48D6-8D35-21F1A8FB5624}" destId="{671E32D3-F1CA-4553-B9D9-422DEAAB1B0D}" srcOrd="0" destOrd="0" presId="urn:microsoft.com/office/officeart/2005/8/layout/list1"/>
    <dgm:cxn modelId="{A73FFE4F-9B0B-4BEC-A1E7-164D7D72BCE2}" srcId="{E7FF6843-E1DF-497D-A1F0-071E5C42B21F}" destId="{AEC57083-B01C-43B5-BB30-DB154A35BE02}" srcOrd="1" destOrd="0" parTransId="{3082A31E-C085-4816-A243-00F5567C1D66}" sibTransId="{0F6CD20E-E577-4326-B058-F3E2C2AB586A}"/>
    <dgm:cxn modelId="{D3681251-60C3-4A93-9DBA-A13DD9972F2C}" type="presOf" srcId="{AEC57083-B01C-43B5-BB30-DB154A35BE02}" destId="{D740C908-51A6-4E21-A18C-D0CE503E9752}" srcOrd="1" destOrd="0" presId="urn:microsoft.com/office/officeart/2005/8/layout/list1"/>
    <dgm:cxn modelId="{8594ABB4-7A62-4A3A-90E5-9C0573CE6034}" srcId="{E7FF6843-E1DF-497D-A1F0-071E5C42B21F}" destId="{A1AB5A0B-90F2-48D6-8D35-21F1A8FB5624}" srcOrd="0" destOrd="0" parTransId="{5E06E367-7A03-4B40-815A-F245C7CE5398}" sibTransId="{B2F0C25D-3514-4095-8551-FAE343E1F829}"/>
    <dgm:cxn modelId="{136311DD-CB34-4A36-A888-3B7868820811}" type="presOf" srcId="{A1AB5A0B-90F2-48D6-8D35-21F1A8FB5624}" destId="{F3103CB4-7DED-49AD-8A93-F0B1EB90EA56}" srcOrd="1" destOrd="0" presId="urn:microsoft.com/office/officeart/2005/8/layout/list1"/>
    <dgm:cxn modelId="{A9BEFDDD-A830-41C2-853B-DF6484F0E46D}" type="presOf" srcId="{CE6F1366-7574-4BFD-8C99-A7C3978C2572}" destId="{F7B5FCBE-87FE-4182-952F-D3CF0C054ECB}" srcOrd="0" destOrd="0" presId="urn:microsoft.com/office/officeart/2005/8/layout/list1"/>
    <dgm:cxn modelId="{052FD0FE-640F-4421-936A-94F058B6079C}" type="presOf" srcId="{AEC57083-B01C-43B5-BB30-DB154A35BE02}" destId="{F6994686-9A53-4BE9-8A44-32E9C3460E21}" srcOrd="0" destOrd="0" presId="urn:microsoft.com/office/officeart/2005/8/layout/list1"/>
    <dgm:cxn modelId="{AC318F35-B8CA-444C-AEE0-A74A4823F8C7}" type="presParOf" srcId="{AEAC77FA-4C0F-4B08-BC58-A6CF2749F019}" destId="{C97E1D29-5B1A-4C9E-9712-C54E2F15CB3D}" srcOrd="0" destOrd="0" presId="urn:microsoft.com/office/officeart/2005/8/layout/list1"/>
    <dgm:cxn modelId="{1244CB4C-C58C-4CE8-B775-F449A168EE73}" type="presParOf" srcId="{C97E1D29-5B1A-4C9E-9712-C54E2F15CB3D}" destId="{671E32D3-F1CA-4553-B9D9-422DEAAB1B0D}" srcOrd="0" destOrd="0" presId="urn:microsoft.com/office/officeart/2005/8/layout/list1"/>
    <dgm:cxn modelId="{DE9B9237-CB5D-461F-9553-792471B64F96}" type="presParOf" srcId="{C97E1D29-5B1A-4C9E-9712-C54E2F15CB3D}" destId="{F3103CB4-7DED-49AD-8A93-F0B1EB90EA56}" srcOrd="1" destOrd="0" presId="urn:microsoft.com/office/officeart/2005/8/layout/list1"/>
    <dgm:cxn modelId="{77833940-D748-4F66-B355-A305403DF686}" type="presParOf" srcId="{AEAC77FA-4C0F-4B08-BC58-A6CF2749F019}" destId="{DE13F6BD-A887-4915-9032-DED0C3793620}" srcOrd="1" destOrd="0" presId="urn:microsoft.com/office/officeart/2005/8/layout/list1"/>
    <dgm:cxn modelId="{EE198380-8D53-415E-BF15-24C35EB63959}" type="presParOf" srcId="{AEAC77FA-4C0F-4B08-BC58-A6CF2749F019}" destId="{E84A937E-40CF-494A-9E94-D5C7946A33B4}" srcOrd="2" destOrd="0" presId="urn:microsoft.com/office/officeart/2005/8/layout/list1"/>
    <dgm:cxn modelId="{C0B935C8-869D-42E2-B54A-E9947F9A44A0}" type="presParOf" srcId="{AEAC77FA-4C0F-4B08-BC58-A6CF2749F019}" destId="{43D4F88F-0B9B-4F92-BFC2-F60B105739CF}" srcOrd="3" destOrd="0" presId="urn:microsoft.com/office/officeart/2005/8/layout/list1"/>
    <dgm:cxn modelId="{4D420013-026C-46F1-A8A0-59E1D4EF7F7C}" type="presParOf" srcId="{AEAC77FA-4C0F-4B08-BC58-A6CF2749F019}" destId="{C741655A-E197-4321-84F4-B5B617C5F126}" srcOrd="4" destOrd="0" presId="urn:microsoft.com/office/officeart/2005/8/layout/list1"/>
    <dgm:cxn modelId="{FF2D9523-AAC3-48F3-8F4D-3FB409FD1805}" type="presParOf" srcId="{C741655A-E197-4321-84F4-B5B617C5F126}" destId="{F6994686-9A53-4BE9-8A44-32E9C3460E21}" srcOrd="0" destOrd="0" presId="urn:microsoft.com/office/officeart/2005/8/layout/list1"/>
    <dgm:cxn modelId="{73E19CBF-2D78-403A-9B7C-6516C5014677}" type="presParOf" srcId="{C741655A-E197-4321-84F4-B5B617C5F126}" destId="{D740C908-51A6-4E21-A18C-D0CE503E9752}" srcOrd="1" destOrd="0" presId="urn:microsoft.com/office/officeart/2005/8/layout/list1"/>
    <dgm:cxn modelId="{CB0F3B62-E072-4306-AB5A-BEDAE65C28DA}" type="presParOf" srcId="{AEAC77FA-4C0F-4B08-BC58-A6CF2749F019}" destId="{89761F9C-6ED2-43E2-B0AA-F0F2382EAE06}" srcOrd="5" destOrd="0" presId="urn:microsoft.com/office/officeart/2005/8/layout/list1"/>
    <dgm:cxn modelId="{3560D8F5-BEDB-40E0-B0F7-423DF925F75E}" type="presParOf" srcId="{AEAC77FA-4C0F-4B08-BC58-A6CF2749F019}" destId="{DFC39850-ECDE-454E-999D-8EE1564CE99B}" srcOrd="6" destOrd="0" presId="urn:microsoft.com/office/officeart/2005/8/layout/list1"/>
    <dgm:cxn modelId="{6AF6777D-5BCD-44DA-B9C4-9E6045EC951C}" type="presParOf" srcId="{AEAC77FA-4C0F-4B08-BC58-A6CF2749F019}" destId="{D1D2DECB-8563-4F21-A9B0-532F3670B2A1}" srcOrd="7" destOrd="0" presId="urn:microsoft.com/office/officeart/2005/8/layout/list1"/>
    <dgm:cxn modelId="{295FAE13-528B-483A-9791-9FB46D05F227}" type="presParOf" srcId="{AEAC77FA-4C0F-4B08-BC58-A6CF2749F019}" destId="{8CB2D829-7F14-433F-AD48-ADFF9D45A175}" srcOrd="8" destOrd="0" presId="urn:microsoft.com/office/officeart/2005/8/layout/list1"/>
    <dgm:cxn modelId="{D734D732-18DC-4761-8F20-EAFBFB5223B3}" type="presParOf" srcId="{8CB2D829-7F14-433F-AD48-ADFF9D45A175}" destId="{F7B5FCBE-87FE-4182-952F-D3CF0C054ECB}" srcOrd="0" destOrd="0" presId="urn:microsoft.com/office/officeart/2005/8/layout/list1"/>
    <dgm:cxn modelId="{4D8775C9-A5A2-4113-B6A6-9BC0CE331623}" type="presParOf" srcId="{8CB2D829-7F14-433F-AD48-ADFF9D45A175}" destId="{7745C510-0144-45F8-8005-F7F9465504DF}" srcOrd="1" destOrd="0" presId="urn:microsoft.com/office/officeart/2005/8/layout/list1"/>
    <dgm:cxn modelId="{A81B25B7-1012-45AD-8FE5-821705688315}" type="presParOf" srcId="{AEAC77FA-4C0F-4B08-BC58-A6CF2749F019}" destId="{B1B23E25-4FDE-481D-BDB3-F1D3CE54954F}" srcOrd="9" destOrd="0" presId="urn:microsoft.com/office/officeart/2005/8/layout/list1"/>
    <dgm:cxn modelId="{E584AE71-9F32-4CC0-86D3-1E71BD8F0827}" type="presParOf" srcId="{AEAC77FA-4C0F-4B08-BC58-A6CF2749F019}" destId="{4CFD8FFF-6621-49D3-8212-B8B0F104D9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A937E-40CF-494A-9E94-D5C7946A33B4}">
      <dsp:nvSpPr>
        <dsp:cNvPr id="0" name=""/>
        <dsp:cNvSpPr/>
      </dsp:nvSpPr>
      <dsp:spPr>
        <a:xfrm>
          <a:off x="0" y="540659"/>
          <a:ext cx="64008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03CB4-7DED-49AD-8A93-F0B1EB90EA56}">
      <dsp:nvSpPr>
        <dsp:cNvPr id="0" name=""/>
        <dsp:cNvSpPr/>
      </dsp:nvSpPr>
      <dsp:spPr>
        <a:xfrm>
          <a:off x="320040" y="53579"/>
          <a:ext cx="5635648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80"/>
            </a:spcAft>
            <a:buNone/>
          </a:pPr>
          <a:r>
            <a:rPr lang="de-DE" sz="1600" kern="1200" dirty="0" err="1"/>
            <a:t>Representation</a:t>
          </a:r>
          <a:r>
            <a:rPr lang="de-DE" sz="1600" kern="1200" dirty="0"/>
            <a:t> </a:t>
          </a:r>
          <a:r>
            <a:rPr lang="de-DE" sz="1600" kern="1200" dirty="0" err="1"/>
            <a:t>towards</a:t>
          </a:r>
          <a:r>
            <a:rPr lang="de-DE" sz="1600" kern="1200" dirty="0"/>
            <a:t> </a:t>
          </a:r>
          <a:r>
            <a:rPr lang="de-DE" sz="1600" kern="1200" dirty="0" err="1"/>
            <a:t>faculty</a:t>
          </a:r>
          <a:r>
            <a:rPr lang="de-DE" sz="1600" kern="1200" dirty="0"/>
            <a:t> &amp; </a:t>
          </a:r>
          <a:r>
            <a:rPr lang="de-DE" sz="1600" kern="1200" dirty="0" err="1"/>
            <a:t>university</a:t>
          </a:r>
          <a:r>
            <a:rPr lang="de-DE" sz="1600" kern="1200" dirty="0"/>
            <a:t> </a:t>
          </a:r>
          <a:r>
            <a:rPr lang="de-DE" sz="1600" kern="1200" dirty="0" err="1"/>
            <a:t>politics</a:t>
          </a:r>
          <a:r>
            <a:rPr lang="de-DE" sz="1600" kern="1200" dirty="0"/>
            <a:t> (e.g. Fakultätsrat)</a:t>
          </a:r>
          <a:endParaRPr lang="en-US" sz="1600" kern="1200" dirty="0"/>
        </a:p>
      </dsp:txBody>
      <dsp:txXfrm>
        <a:off x="367595" y="101134"/>
        <a:ext cx="5540538" cy="879050"/>
      </dsp:txXfrm>
    </dsp:sp>
    <dsp:sp modelId="{DFC39850-ECDE-454E-999D-8EE1564CE99B}">
      <dsp:nvSpPr>
        <dsp:cNvPr id="0" name=""/>
        <dsp:cNvSpPr/>
      </dsp:nvSpPr>
      <dsp:spPr>
        <a:xfrm>
          <a:off x="0" y="2037540"/>
          <a:ext cx="64008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0C908-51A6-4E21-A18C-D0CE503E9752}">
      <dsp:nvSpPr>
        <dsp:cNvPr id="0" name=""/>
        <dsp:cNvSpPr/>
      </dsp:nvSpPr>
      <dsp:spPr>
        <a:xfrm>
          <a:off x="320081" y="1550459"/>
          <a:ext cx="561006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Advice on all aspects of studying (e.g. office, O-</a:t>
          </a:r>
          <a:r>
            <a:rPr lang="en-US" sz="1600" kern="1200" dirty="0" err="1"/>
            <a:t>Woche</a:t>
          </a:r>
          <a:r>
            <a:rPr lang="en-US" sz="1600" kern="1200" dirty="0"/>
            <a:t>)</a:t>
          </a:r>
        </a:p>
      </dsp:txBody>
      <dsp:txXfrm>
        <a:off x="367636" y="1598014"/>
        <a:ext cx="5514954" cy="879050"/>
      </dsp:txXfrm>
    </dsp:sp>
    <dsp:sp modelId="{4CFD8FFF-6621-49D3-8212-B8B0F104D906}">
      <dsp:nvSpPr>
        <dsp:cNvPr id="0" name=""/>
        <dsp:cNvSpPr/>
      </dsp:nvSpPr>
      <dsp:spPr>
        <a:xfrm>
          <a:off x="0" y="3534420"/>
          <a:ext cx="64008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5C510-0144-45F8-8005-F7F9465504DF}">
      <dsp:nvSpPr>
        <dsp:cNvPr id="0" name=""/>
        <dsp:cNvSpPr/>
      </dsp:nvSpPr>
      <dsp:spPr>
        <a:xfrm>
          <a:off x="320040" y="3047340"/>
          <a:ext cx="5632691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Fun </a:t>
          </a:r>
          <a:r>
            <a:rPr lang="de-DE" sz="1600" kern="1200" dirty="0" err="1"/>
            <a:t>during</a:t>
          </a:r>
          <a:r>
            <a:rPr lang="de-DE" sz="1600" kern="1200" dirty="0"/>
            <a:t> </a:t>
          </a:r>
          <a:r>
            <a:rPr lang="de-DE" sz="1600" kern="1200" dirty="0" err="1"/>
            <a:t>your</a:t>
          </a:r>
          <a:r>
            <a:rPr lang="de-DE" sz="1600" kern="1200" dirty="0"/>
            <a:t> </a:t>
          </a:r>
          <a:r>
            <a:rPr lang="de-DE" sz="1600" kern="1200" dirty="0" err="1"/>
            <a:t>study</a:t>
          </a:r>
          <a:r>
            <a:rPr lang="de-DE" sz="1600" kern="1200" dirty="0"/>
            <a:t> (e.g. Events)</a:t>
          </a:r>
          <a:endParaRPr lang="en-US" sz="1600" kern="1200" dirty="0"/>
        </a:p>
      </dsp:txBody>
      <dsp:txXfrm>
        <a:off x="367595" y="3094895"/>
        <a:ext cx="5537581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t" anchorCtr="0" compatLnSpc="1">
            <a:prstTxWarp prst="textNoShape">
              <a:avLst/>
            </a:prstTxWarp>
          </a:bodyPr>
          <a:lstStyle>
            <a:lvl1pPr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43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t" anchorCtr="0" compatLnSpc="1">
            <a:prstTxWarp prst="textNoShape">
              <a:avLst/>
            </a:prstTxWarp>
          </a:bodyPr>
          <a:lstStyle>
            <a:lvl1pPr algn="r"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117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b" anchorCtr="0" compatLnSpc="1">
            <a:prstTxWarp prst="textNoShape">
              <a:avLst/>
            </a:prstTxWarp>
          </a:bodyPr>
          <a:lstStyle>
            <a:lvl1pPr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43" y="6457117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b" anchorCtr="0" compatLnSpc="1">
            <a:prstTxWarp prst="textNoShape">
              <a:avLst/>
            </a:prstTxWarp>
          </a:bodyPr>
          <a:lstStyle>
            <a:lvl1pPr algn="r"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389E56-B004-46F7-9459-1425C9ED3C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20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defTabSz="91506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29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r" defTabSz="91506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61" y="3228559"/>
            <a:ext cx="7943306" cy="305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117"/>
            <a:ext cx="4303682" cy="3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b" anchorCtr="0" compatLnSpc="1">
            <a:prstTxWarp prst="textNoShape">
              <a:avLst/>
            </a:prstTxWarp>
          </a:bodyPr>
          <a:lstStyle>
            <a:lvl1pPr defTabSz="91506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29" y="6457117"/>
            <a:ext cx="4303682" cy="3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b" anchorCtr="0" compatLnSpc="1">
            <a:prstTxWarp prst="textNoShape">
              <a:avLst/>
            </a:prstTxWarp>
          </a:bodyPr>
          <a:lstStyle>
            <a:lvl1pPr algn="r" defTabSz="91506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380608-6676-4749-BFD4-FD75973E96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60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557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2B777-7291-4E1E-809F-7496234E0B79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557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5620361" y="6458161"/>
            <a:ext cx="4304059" cy="3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8" rIns="98916" bIns="49458" anchor="b"/>
          <a:lstStyle>
            <a:lvl1pPr defTabSz="9461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97FAF3-3B88-4304-95D3-4063159C8EB5}" type="slidenum">
              <a:rPr kumimoji="0" 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1175"/>
            <a:ext cx="3397250" cy="2547938"/>
          </a:xfrm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21" y="3227499"/>
            <a:ext cx="7942198" cy="30587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8" rIns="98916" bIns="49458"/>
          <a:lstStyle/>
          <a:p>
            <a:pPr>
              <a:spcBef>
                <a:spcPct val="0"/>
              </a:spcBef>
            </a:pP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B52EE-1A41-594D-AEAF-1821733A426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5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B52EE-1A41-594D-AEAF-1821733A426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83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349500"/>
            <a:ext cx="9144000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7848600" cy="576262"/>
          </a:xfrm>
          <a:prstGeom prst="rect">
            <a:avLst/>
          </a:prstGeom>
        </p:spPr>
        <p:txBody>
          <a:bodyPr lIns="0" rIns="0" bIns="108000" anchor="b" anchorCtr="0"/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707904" y="5589589"/>
            <a:ext cx="5040809" cy="863600"/>
          </a:xfrm>
          <a:prstGeom prst="rect">
            <a:avLst/>
          </a:prstGeom>
        </p:spPr>
        <p:txBody>
          <a:bodyPr tIns="252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4" name="Picture 4" descr="uniPa 2c">
            <a:extLst>
              <a:ext uri="{FF2B5EF4-FFF2-40B4-BE49-F238E27FC236}">
                <a16:creationId xmlns:a16="http://schemas.microsoft.com/office/drawing/2014/main" id="{4EBF8C34-7C8F-B76B-3C20-FC61A0B13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" r="8008"/>
          <a:stretch>
            <a:fillRect/>
          </a:stretch>
        </p:blipFill>
        <p:spPr bwMode="auto">
          <a:xfrm>
            <a:off x="276830" y="424519"/>
            <a:ext cx="27860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C80071-E1B0-40DB-8540-D8ABDDBE3F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"/>
            <a:ext cx="307681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3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268414"/>
            <a:ext cx="9144000" cy="2592386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49" y="1268414"/>
            <a:ext cx="8424863" cy="259238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895200"/>
            <a:ext cx="9156700" cy="20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B7FAFB7-1570-4758-BDB3-C5206942C1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6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6300788" y="2840400"/>
            <a:ext cx="2843212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300788" y="44028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6300788" y="2840400"/>
            <a:ext cx="2843213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31BF923-1788-43D5-8740-B37DDFD18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2844000"/>
            <a:ext cx="2843213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2843213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0" y="44136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4000"/>
            <a:ext cx="2843213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9CC0C63-3C82-499F-A71E-82CC84B9EA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iebiger Inhalt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1268413"/>
            <a:ext cx="8424863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F2E90A8-5329-4825-9C11-CA2A08AFC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iebiger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1628775"/>
            <a:ext cx="8424863" cy="3960813"/>
          </a:xfrm>
          <a:prstGeom prst="rect">
            <a:avLst/>
          </a:prstGeom>
        </p:spPr>
        <p:txBody>
          <a:bodyPr lIns="216000" t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885825" y="1268413"/>
            <a:ext cx="7862888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23850" y="5589588"/>
            <a:ext cx="7862888" cy="360362"/>
          </a:xfrm>
          <a:prstGeom prst="rect">
            <a:avLst/>
          </a:prstGeom>
        </p:spPr>
        <p:txBody>
          <a:bodyPr lIns="90000" tIns="46800" anchor="b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5FAC70B-6FF4-4660-B6C7-89427BF00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3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1260000"/>
            <a:ext cx="9144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4BB81D7-0506-493E-A89F-38EB036F8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6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288000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8D62DB6-27AD-474C-A4F7-D4DF3ABE4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5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300788" y="3625200"/>
            <a:ext cx="2843212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288000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0" y="3625200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BD2844B-B852-4DCB-94DA-36BB6C538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A04F23-F2C4-4923-94BF-D9BA2CEB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4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2880000" y="3625200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98E7E4C-FFD9-42BF-9838-0A656EB8E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unddesig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268413"/>
            <a:ext cx="8424863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501C577-9134-4C93-A8EF-3CB3696A8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9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2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1268412"/>
            <a:ext cx="6264000" cy="2322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323575" y="1268412"/>
            <a:ext cx="5940425" cy="2321999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CD59C50-537D-4C89-B7F4-DB6E8549B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3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120000" y="1268413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-1" y="1268413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3060000" y="1268412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4867085-0723-43A4-9FC2-8B08974D5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564BB-C4BD-43B5-89C2-45FB38A99B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Picture 9" descr="uni_1200dpi_fb_mit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242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240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A286-53C6-428C-820E-BFD0BBA07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382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7" y="385238"/>
            <a:ext cx="1410646" cy="912905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 rot="16200000">
            <a:off x="8208168" y="3679890"/>
            <a:ext cx="1656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© Patrick P. Palej/stock.adobe.com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41" b="6793"/>
          <a:stretch/>
        </p:blipFill>
        <p:spPr>
          <a:xfrm>
            <a:off x="0" y="1677173"/>
            <a:ext cx="9144000" cy="31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81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25" y="197845"/>
            <a:ext cx="757023" cy="489911"/>
          </a:xfrm>
          <a:prstGeom prst="rect">
            <a:avLst/>
          </a:prstGeom>
        </p:spPr>
      </p:pic>
      <p:sp>
        <p:nvSpPr>
          <p:cNvPr id="5" name="Foliennummernplatzhalter 1"/>
          <p:cNvSpPr txBox="1">
            <a:spLocks/>
          </p:cNvSpPr>
          <p:nvPr userDrawn="1"/>
        </p:nvSpPr>
        <p:spPr>
          <a:xfrm>
            <a:off x="8735048" y="6373283"/>
            <a:ext cx="408953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2148DE2-27BC-4973-8B14-6FD83684514D}" type="slidenum">
              <a:rPr lang="de-DE" sz="800" smtClean="0">
                <a:latin typeface="+mn-lt"/>
              </a:rPr>
              <a:pPr/>
              <a:t>‹Nr.›</a:t>
            </a:fld>
            <a:endParaRPr lang="de-DE" sz="800" dirty="0">
              <a:latin typeface="+mn-lt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21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5" y="197844"/>
            <a:ext cx="959353" cy="6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6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4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2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9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4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69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02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2843213" y="1628775"/>
            <a:ext cx="6300787" cy="3960813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43214" y="1628775"/>
            <a:ext cx="5905500" cy="3960813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1" y="1628775"/>
            <a:ext cx="2808000" cy="39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D35198-83BD-4EE2-9365-F2FE7479717F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1C8DD3E-0FB5-4BCB-BBD9-3654D4ABD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4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6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6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41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39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8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628775"/>
            <a:ext cx="6300788" cy="3960813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638300"/>
            <a:ext cx="5976342" cy="3960813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336000" y="1628775"/>
            <a:ext cx="2808000" cy="39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315C601-A28C-4094-B527-B2F48C399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6732588" y="3175200"/>
            <a:ext cx="1367804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8136000" y="1772816"/>
            <a:ext cx="1008000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732588" y="177120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900113" y="1772816"/>
            <a:ext cx="5400675" cy="1368152"/>
          </a:xfrm>
          <a:prstGeom prst="rect">
            <a:avLst/>
          </a:prstGeom>
        </p:spPr>
        <p:txBody>
          <a:bodyPr lIns="216000" tIns="216000" rIns="216000" b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85825" y="1268413"/>
            <a:ext cx="4765675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732392" y="316905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6732588" y="458280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2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900113" y="3140968"/>
            <a:ext cx="5400675" cy="1440830"/>
          </a:xfrm>
          <a:prstGeom prst="rect">
            <a:avLst/>
          </a:prstGeom>
        </p:spPr>
        <p:txBody>
          <a:bodyPr lIns="216000" tIns="216000" rIns="216000" b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3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895003" y="4593630"/>
            <a:ext cx="5400675" cy="1368152"/>
          </a:xfrm>
          <a:prstGeom prst="rect">
            <a:avLst/>
          </a:prstGeom>
        </p:spPr>
        <p:txBody>
          <a:bodyPr lIns="216000" tIns="216000" r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23" name="Gerade Verbindung 22"/>
          <p:cNvCxnSpPr/>
          <p:nvPr userDrawn="1"/>
        </p:nvCxnSpPr>
        <p:spPr bwMode="auto">
          <a:xfrm>
            <a:off x="900113" y="2205750"/>
            <a:ext cx="0" cy="417600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hteck 37"/>
          <p:cNvSpPr/>
          <p:nvPr userDrawn="1"/>
        </p:nvSpPr>
        <p:spPr bwMode="auto">
          <a:xfrm>
            <a:off x="8136000" y="4581950"/>
            <a:ext cx="1008000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38D0388-62BB-47DF-B759-8F7E7D800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0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1268412"/>
            <a:ext cx="4554000" cy="4681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4590000" y="1268413"/>
            <a:ext cx="4554000" cy="4681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3850" y="1268413"/>
            <a:ext cx="4230688" cy="4681537"/>
          </a:xfrm>
          <a:prstGeom prst="rect">
            <a:avLst/>
          </a:prstGeom>
        </p:spPr>
        <p:txBody>
          <a:bodyPr lIns="216000" tIns="216000" rIns="216000" anchor="t" anchorCtr="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94564" y="1260475"/>
            <a:ext cx="4154149" cy="4681537"/>
          </a:xfrm>
          <a:prstGeom prst="rect">
            <a:avLst/>
          </a:prstGeom>
        </p:spPr>
        <p:txBody>
          <a:bodyPr lIns="216000" tIns="216000" rIns="0" anchor="t" anchorCtr="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76000" y="6444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Kick-Off Event - Master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E224EC5-AB4E-4DE8-A7F6-914C0C407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ild rechts + gra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628774"/>
            <a:ext cx="2843213" cy="219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628775"/>
            <a:ext cx="5976938" cy="3960813"/>
          </a:xfrm>
          <a:prstGeom prst="rect">
            <a:avLst/>
          </a:prstGeom>
        </p:spPr>
        <p:txBody>
          <a:bodyPr lIns="216000" tIns="216000" rIns="216000" anchor="ctr" anchorCtr="0"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2000"/>
            </a:lvl1pPr>
            <a:lvl2pPr algn="l">
              <a:spcBef>
                <a:spcPts val="600"/>
              </a:spcBef>
              <a:spcAft>
                <a:spcPts val="600"/>
              </a:spcAft>
              <a:defRPr sz="1800"/>
            </a:lvl2pPr>
            <a:lvl3pPr algn="l">
              <a:spcBef>
                <a:spcPts val="600"/>
              </a:spcBef>
              <a:spcAft>
                <a:spcPts val="600"/>
              </a:spcAft>
              <a:defRPr sz="1600"/>
            </a:lvl3pPr>
            <a:lvl4pPr algn="l"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6300788" y="3860800"/>
            <a:ext cx="2843212" cy="172878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885825" y="1268413"/>
            <a:ext cx="4765675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A7CD122-E635-4108-AA75-7FD8194AB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link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 bwMode="auto">
          <a:xfrm>
            <a:off x="0" y="2840400"/>
            <a:ext cx="2843213" cy="15372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2880000" y="1268413"/>
            <a:ext cx="6264000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2843213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0" y="44136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0581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8DC42AD-B8C2-4208-9AEC-91181026A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recht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6300788" y="2840400"/>
            <a:ext cx="2843212" cy="151216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0" y="1268412"/>
            <a:ext cx="6264000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300788" y="44028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6300787" y="28404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1A835C9-4499-4609-9F36-339826CAD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76000" y="6444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25438" y="6444000"/>
            <a:ext cx="1080000" cy="3600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08713" y="6444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324000" y="176400"/>
            <a:ext cx="6476400" cy="50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8A634A1-95CA-4C9C-BCD4-CB29F78AC3C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6" r:id="rId5"/>
    <p:sldLayoutId id="2147483761" r:id="rId6"/>
    <p:sldLayoutId id="2147483762" r:id="rId7"/>
    <p:sldLayoutId id="2147483745" r:id="rId8"/>
    <p:sldLayoutId id="2147483747" r:id="rId9"/>
    <p:sldLayoutId id="2147483744" r:id="rId10"/>
    <p:sldLayoutId id="2147483749" r:id="rId11"/>
    <p:sldLayoutId id="2147483748" r:id="rId12"/>
    <p:sldLayoutId id="2147483750" r:id="rId13"/>
    <p:sldLayoutId id="2147483752" r:id="rId14"/>
    <p:sldLayoutId id="2147483751" r:id="rId15"/>
    <p:sldLayoutId id="2147483753" r:id="rId16"/>
    <p:sldLayoutId id="2147483760" r:id="rId17"/>
    <p:sldLayoutId id="2147483754" r:id="rId18"/>
    <p:sldLayoutId id="2147483759" r:id="rId19"/>
    <p:sldLayoutId id="2147483756" r:id="rId20"/>
    <p:sldLayoutId id="2147483755" r:id="rId21"/>
    <p:sldLayoutId id="2147483765" r:id="rId22"/>
    <p:sldLayoutId id="2147483766" r:id="rId23"/>
  </p:sldLayoutIdLst>
  <p:hf hdr="0"/>
  <p:txStyles>
    <p:titleStyle>
      <a:lvl1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200" b="1" i="1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2pPr>
      <a:lvl3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3pPr>
      <a:lvl4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4pPr>
      <a:lvl5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07.10.2024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Kick-Off Event - Master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8DE2-27BC-4973-8B14-6FD836845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94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3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Kick-Off Event - Master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/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passau.zoom-x.de/j/69342178599?pwd=ytsqC2jEDyWowN13BtsWf8zffcSKBc.1" TargetMode="External"/><Relationship Id="rId2" Type="http://schemas.openxmlformats.org/officeDocument/2006/relationships/hyperlink" Target="https://www.zim.uni-passau.de/o-woch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wi.uni-passau.de/fachschaft-wiwi/orientierungswoche/anmeldung-cooknru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nfo.uni-passau.de/hochschulgruppe-winfo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-passau.de/fachschaft-wiwi" TargetMode="External"/><Relationship Id="rId4" Type="http://schemas.openxmlformats.org/officeDocument/2006/relationships/hyperlink" Target="mailto:fs-wiwi@uni-passau.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passau.de/fileadmin/dokumente/ZKK/Aktuelles/ZKK_Programm_Flyer_Online_WiSe23_24_final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achenzentrum.uni-passau.de/anmeldung-sprachkurs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passau.de/internationales/ins-ausland-geh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Kick-Off Event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51520" y="5589589"/>
            <a:ext cx="8497193" cy="1151780"/>
          </a:xfrm>
        </p:spPr>
        <p:txBody>
          <a:bodyPr/>
          <a:lstStyle/>
          <a:p>
            <a:r>
              <a:rPr lang="en-US" dirty="0"/>
              <a:t>Master students (MBA, MWI, MIEB)</a:t>
            </a:r>
          </a:p>
          <a:p>
            <a:r>
              <a:rPr lang="en-US" dirty="0"/>
              <a:t>07.10.2024</a:t>
            </a:r>
          </a:p>
        </p:txBody>
      </p:sp>
      <p:pic>
        <p:nvPicPr>
          <p:cNvPr id="6" name="Picture 4" descr="uniPa 2c">
            <a:extLst>
              <a:ext uri="{FF2B5EF4-FFF2-40B4-BE49-F238E27FC236}">
                <a16:creationId xmlns:a16="http://schemas.microsoft.com/office/drawing/2014/main" id="{06EE9999-E40B-552C-6BF1-800C535A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" r="8008"/>
          <a:stretch>
            <a:fillRect/>
          </a:stretch>
        </p:blipFill>
        <p:spPr bwMode="auto">
          <a:xfrm>
            <a:off x="215917" y="339725"/>
            <a:ext cx="27860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0AB97368-05AC-413E-BDC0-2652D8E3BF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r="15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17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F2EA6-E4B0-4AAF-8463-3D9FD360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notes for your studies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7FB1FC-D7C0-4AF7-B701-09A48A6A0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dirty="0"/>
              <a:t>First </a:t>
            </a:r>
            <a:r>
              <a:rPr lang="de-DE" altLang="de-DE" dirty="0" err="1"/>
              <a:t>semester</a:t>
            </a:r>
            <a:r>
              <a:rPr lang="de-DE" altLang="de-DE" dirty="0"/>
              <a:t>:</a:t>
            </a:r>
          </a:p>
          <a:p>
            <a:pPr lvl="1">
              <a:lnSpc>
                <a:spcPct val="150000"/>
              </a:lnSpc>
            </a:pPr>
            <a:r>
              <a:rPr lang="de-DE" altLang="de-DE" i="1" dirty="0"/>
              <a:t>Teaching </a:t>
            </a:r>
            <a:r>
              <a:rPr lang="de-DE" altLang="de-DE" i="1" dirty="0" err="1"/>
              <a:t>important</a:t>
            </a:r>
            <a:r>
              <a:rPr lang="de-DE" altLang="de-DE" i="1" dirty="0"/>
              <a:t> </a:t>
            </a:r>
            <a:r>
              <a:rPr lang="de-DE" altLang="de-DE" i="1" dirty="0" err="1"/>
              <a:t>fundamentals</a:t>
            </a:r>
            <a:endParaRPr lang="de-DE" altLang="de-DE" i="1" dirty="0"/>
          </a:p>
          <a:p>
            <a:pPr lvl="1">
              <a:lnSpc>
                <a:spcPct val="150000"/>
              </a:lnSpc>
            </a:pPr>
            <a:r>
              <a:rPr lang="en-US" altLang="de-DE" dirty="0"/>
              <a:t>Recommended to prepare and follow up lectures during the semester</a:t>
            </a:r>
          </a:p>
          <a:p>
            <a:pPr lvl="1">
              <a:lnSpc>
                <a:spcPct val="150000"/>
              </a:lnSpc>
            </a:pPr>
            <a:r>
              <a:rPr lang="en-US" altLang="de-DE" dirty="0"/>
              <a:t>It is </a:t>
            </a:r>
            <a:r>
              <a:rPr lang="en-US" altLang="de-DE" b="1" dirty="0"/>
              <a:t>not advisable </a:t>
            </a:r>
            <a:r>
              <a:rPr lang="en-US" altLang="de-DE" dirty="0"/>
              <a:t>to “postpone” courses to subsequent semesters</a:t>
            </a:r>
            <a:r>
              <a:rPr lang="de-DE" altLang="de-DE" dirty="0"/>
              <a:t>!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de-DE" altLang="de-DE" dirty="0"/>
              <a:t>	</a:t>
            </a:r>
            <a:r>
              <a:rPr lang="de-DE" altLang="de-DE" dirty="0">
                <a:sym typeface="Wingdings" charset="2"/>
              </a:rPr>
              <a:t> </a:t>
            </a:r>
            <a:r>
              <a:rPr lang="en-US" altLang="de-DE" dirty="0"/>
              <a:t>Retake exams &amp; regular exams in the </a:t>
            </a:r>
            <a:r>
              <a:rPr lang="en-US" altLang="de-DE" b="1" dirty="0"/>
              <a:t>same period</a:t>
            </a:r>
            <a:r>
              <a:rPr lang="en-US" altLang="de-DE" dirty="0"/>
              <a:t>!</a:t>
            </a:r>
            <a:br>
              <a:rPr lang="en-US" altLang="de-DE" dirty="0"/>
            </a:br>
            <a:r>
              <a:rPr lang="de-DE" altLang="de-DE" dirty="0">
                <a:sym typeface="Wingdings" charset="2"/>
              </a:rPr>
              <a:t> </a:t>
            </a:r>
            <a:r>
              <a:rPr lang="de-DE" altLang="de-DE" dirty="0" err="1">
                <a:sym typeface="Wingdings" charset="2"/>
              </a:rPr>
              <a:t>Exams</a:t>
            </a:r>
            <a:r>
              <a:rPr lang="de-DE" altLang="de-DE" dirty="0">
                <a:sym typeface="Wingdings" charset="2"/>
              </a:rPr>
              <a:t> </a:t>
            </a:r>
            <a:r>
              <a:rPr lang="de-DE" altLang="de-DE" dirty="0" err="1">
                <a:sym typeface="Wingdings" charset="2"/>
              </a:rPr>
              <a:t>are</a:t>
            </a:r>
            <a:r>
              <a:rPr lang="de-DE" altLang="de-DE" dirty="0">
                <a:sym typeface="Wingdings" charset="2"/>
              </a:rPr>
              <a:t> </a:t>
            </a:r>
            <a:r>
              <a:rPr lang="de-DE" altLang="de-DE" dirty="0" err="1">
                <a:sym typeface="Wingdings" charset="2"/>
              </a:rPr>
              <a:t>mostly</a:t>
            </a:r>
            <a:r>
              <a:rPr lang="de-DE" altLang="de-DE" dirty="0">
                <a:sym typeface="Wingdings" charset="2"/>
              </a:rPr>
              <a:t> </a:t>
            </a:r>
            <a:r>
              <a:rPr lang="de-DE" altLang="de-DE" dirty="0" err="1">
                <a:sym typeface="Wingdings" charset="2"/>
              </a:rPr>
              <a:t>only</a:t>
            </a:r>
            <a:r>
              <a:rPr lang="de-DE" altLang="de-DE" dirty="0">
                <a:sym typeface="Wingdings" charset="2"/>
              </a:rPr>
              <a:t> </a:t>
            </a:r>
            <a:r>
              <a:rPr lang="de-DE" altLang="de-DE" dirty="0" err="1">
                <a:sym typeface="Wingdings" charset="2"/>
              </a:rPr>
              <a:t>avaible</a:t>
            </a:r>
            <a:r>
              <a:rPr lang="de-DE" altLang="de-DE" dirty="0">
                <a:sym typeface="Wingdings" charset="2"/>
              </a:rPr>
              <a:t> </a:t>
            </a:r>
            <a:r>
              <a:rPr lang="de-DE" altLang="de-DE" b="1" dirty="0" err="1">
                <a:sym typeface="Wingdings" charset="2"/>
              </a:rPr>
              <a:t>once</a:t>
            </a:r>
            <a:r>
              <a:rPr lang="de-DE" altLang="de-DE" b="1" dirty="0">
                <a:sym typeface="Wingdings" charset="2"/>
              </a:rPr>
              <a:t> a </a:t>
            </a:r>
            <a:r>
              <a:rPr lang="de-DE" altLang="de-DE" b="1" dirty="0" err="1">
                <a:sym typeface="Wingdings" charset="2"/>
              </a:rPr>
              <a:t>year</a:t>
            </a:r>
            <a:endParaRPr lang="de-DE" altLang="de-DE" b="1" dirty="0"/>
          </a:p>
          <a:p>
            <a:pPr>
              <a:lnSpc>
                <a:spcPct val="150000"/>
              </a:lnSpc>
            </a:pPr>
            <a:r>
              <a:rPr lang="de-DE" altLang="de-DE" dirty="0" err="1"/>
              <a:t>Exercises</a:t>
            </a:r>
            <a:r>
              <a:rPr lang="de-DE" altLang="de-DE" dirty="0"/>
              <a:t> &amp; </a:t>
            </a:r>
            <a:r>
              <a:rPr lang="de-DE" altLang="de-DE" dirty="0" err="1"/>
              <a:t>tutors</a:t>
            </a:r>
            <a:r>
              <a:rPr lang="de-DE" altLang="de-DE" dirty="0"/>
              <a:t> </a:t>
            </a:r>
            <a:r>
              <a:rPr lang="de-DE" altLang="de-DE" u="sng" dirty="0" err="1"/>
              <a:t>very</a:t>
            </a:r>
            <a:r>
              <a:rPr lang="de-DE" altLang="de-DE" u="sng" dirty="0"/>
              <a:t> </a:t>
            </a:r>
            <a:r>
              <a:rPr lang="de-DE" altLang="de-DE" u="sng" dirty="0" err="1"/>
              <a:t>important</a:t>
            </a:r>
            <a:endParaRPr lang="de-DE" altLang="de-DE" u="sng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A39707-6E7A-4411-96D9-7E89FE5842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CDE9E-5D92-431A-9E44-3334465617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68FC8E-0B0C-4FCC-A251-60A59D39EB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296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E79F7-93D7-423C-AD37-86835D64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IT-Services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4FC402-7219-42DC-85FF-2F3A54112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Stud.IP</a:t>
            </a:r>
            <a:r>
              <a:rPr lang="de-DE" dirty="0"/>
              <a:t> (Lectures, </a:t>
            </a:r>
            <a:r>
              <a:rPr lang="de-DE" dirty="0" err="1"/>
              <a:t>Timetable</a:t>
            </a:r>
            <a:r>
              <a:rPr lang="de-DE" dirty="0"/>
              <a:t>, </a:t>
            </a:r>
            <a:r>
              <a:rPr lang="de-DE" dirty="0" err="1"/>
              <a:t>CampusCard</a:t>
            </a:r>
            <a:r>
              <a:rPr lang="de-DE" dirty="0"/>
              <a:t>)</a:t>
            </a:r>
          </a:p>
          <a:p>
            <a:r>
              <a:rPr lang="de-DE" i="1" dirty="0"/>
              <a:t>Ilias (Lectures, Recordings)</a:t>
            </a:r>
          </a:p>
          <a:p>
            <a:r>
              <a:rPr lang="de-DE" dirty="0"/>
              <a:t>Campus Portal (</a:t>
            </a:r>
            <a:r>
              <a:rPr lang="de-DE" dirty="0" err="1"/>
              <a:t>Exam</a:t>
            </a:r>
            <a:r>
              <a:rPr lang="de-DE" dirty="0"/>
              <a:t> </a:t>
            </a:r>
            <a:r>
              <a:rPr lang="de-DE" dirty="0" err="1"/>
              <a:t>registration</a:t>
            </a:r>
            <a:r>
              <a:rPr lang="de-DE" dirty="0"/>
              <a:t>, </a:t>
            </a:r>
            <a:r>
              <a:rPr lang="de-DE" dirty="0" err="1"/>
              <a:t>transcript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records</a:t>
            </a:r>
            <a:r>
              <a:rPr lang="de-DE" dirty="0"/>
              <a:t>, </a:t>
            </a:r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adress</a:t>
            </a:r>
            <a:r>
              <a:rPr lang="de-DE" dirty="0"/>
              <a:t> etc., </a:t>
            </a:r>
            <a:r>
              <a:rPr lang="de-DE" dirty="0" err="1"/>
              <a:t>certificates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Workshop (Introduction IT-Services) –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>
                <a:hlinkClick r:id="rId2"/>
              </a:rPr>
              <a:t>here</a:t>
            </a:r>
            <a:endParaRPr lang="de-DE" dirty="0"/>
          </a:p>
          <a:p>
            <a:pPr lvl="1"/>
            <a:r>
              <a:rPr lang="de-DE" dirty="0"/>
              <a:t>Tuesday, 	08.10. 		10 - 12 </a:t>
            </a:r>
            <a:r>
              <a:rPr lang="de-DE" sz="1800" dirty="0" err="1"/>
              <a:t>o‘clock</a:t>
            </a:r>
            <a:r>
              <a:rPr lang="de-DE" sz="1800" dirty="0"/>
              <a:t> </a:t>
            </a:r>
            <a:r>
              <a:rPr lang="de-DE" dirty="0"/>
              <a:t>(IM HS 13) </a:t>
            </a:r>
            <a:r>
              <a:rPr lang="de-DE" sz="1400" i="1" dirty="0"/>
              <a:t>in German</a:t>
            </a:r>
            <a:endParaRPr lang="de-DE" i="1" dirty="0"/>
          </a:p>
          <a:p>
            <a:pPr lvl="1"/>
            <a:r>
              <a:rPr lang="de-DE" dirty="0"/>
              <a:t>Friday,  	11.10. 		10 - 12 </a:t>
            </a:r>
            <a:r>
              <a:rPr lang="de-DE" sz="1800" dirty="0" err="1"/>
              <a:t>o‘clock</a:t>
            </a:r>
            <a:r>
              <a:rPr lang="de-DE" dirty="0"/>
              <a:t> (IM HS 13) </a:t>
            </a:r>
            <a:r>
              <a:rPr lang="de-DE" sz="1400" i="1" dirty="0"/>
              <a:t>in German</a:t>
            </a:r>
          </a:p>
          <a:p>
            <a:pPr lvl="1"/>
            <a:endParaRPr lang="de-DE" sz="1400" i="1" dirty="0"/>
          </a:p>
          <a:p>
            <a:pPr lvl="1"/>
            <a:r>
              <a:rPr lang="de-DE" dirty="0"/>
              <a:t>Tuesday</a:t>
            </a:r>
            <a:r>
              <a:rPr lang="de-DE" sz="1600" dirty="0"/>
              <a:t>,	08.10.		14 – 16 </a:t>
            </a:r>
            <a:r>
              <a:rPr lang="de-DE" sz="1600" dirty="0" err="1"/>
              <a:t>o‘clock</a:t>
            </a:r>
            <a:r>
              <a:rPr lang="de-DE" sz="1600" dirty="0"/>
              <a:t> (</a:t>
            </a:r>
            <a:r>
              <a:rPr lang="de-DE" sz="1600" dirty="0">
                <a:hlinkClick r:id="rId3"/>
              </a:rPr>
              <a:t>Zoom</a:t>
            </a:r>
            <a:r>
              <a:rPr lang="de-DE" sz="1600" dirty="0"/>
              <a:t>) in English</a:t>
            </a: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AA410-77C2-48AF-BFF6-58FE713426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7DC6C9-A8F6-4AA1-A556-3C17CA03A6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DDA5-AFD7-4811-9366-17163993C3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13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E79F7-93D7-423C-AD37-86835D64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Stud.IP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4FC402-7219-42DC-85FF-2F3A54112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Learning-Management-System </a:t>
            </a:r>
          </a:p>
          <a:p>
            <a:r>
              <a:rPr lang="de-DE" dirty="0"/>
              <a:t>Registration </a:t>
            </a:r>
            <a:r>
              <a:rPr lang="de-DE" dirty="0" err="1"/>
              <a:t>lectures</a:t>
            </a:r>
            <a:r>
              <a:rPr lang="de-DE" dirty="0"/>
              <a:t>, </a:t>
            </a:r>
            <a:r>
              <a:rPr lang="de-DE" dirty="0" err="1"/>
              <a:t>exercises</a:t>
            </a:r>
            <a:r>
              <a:rPr lang="de-DE" dirty="0"/>
              <a:t>, </a:t>
            </a:r>
            <a:r>
              <a:rPr lang="de-DE" dirty="0" err="1"/>
              <a:t>tutors</a:t>
            </a:r>
            <a:endParaRPr lang="de-DE" dirty="0"/>
          </a:p>
          <a:p>
            <a:pPr lvl="1"/>
            <a:r>
              <a:rPr lang="de-DE" dirty="0" err="1"/>
              <a:t>Timetable</a:t>
            </a:r>
            <a:r>
              <a:rPr lang="de-DE" dirty="0"/>
              <a:t>, </a:t>
            </a:r>
            <a:r>
              <a:rPr lang="de-DE" dirty="0" err="1"/>
              <a:t>schedule</a:t>
            </a:r>
            <a:endParaRPr lang="de-DE" dirty="0"/>
          </a:p>
          <a:p>
            <a:pPr lvl="1"/>
            <a:r>
              <a:rPr lang="de-DE" dirty="0"/>
              <a:t>Infosheet,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catalogue</a:t>
            </a:r>
            <a:endParaRPr lang="de-DE" dirty="0"/>
          </a:p>
          <a:p>
            <a:r>
              <a:rPr lang="de-DE" dirty="0"/>
              <a:t>Registration ZKK </a:t>
            </a:r>
            <a:r>
              <a:rPr lang="de-DE" dirty="0" err="1"/>
              <a:t>courses</a:t>
            </a:r>
            <a:endParaRPr lang="de-DE" dirty="0"/>
          </a:p>
          <a:p>
            <a:r>
              <a:rPr lang="de-DE" dirty="0"/>
              <a:t>Registration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</a:p>
          <a:p>
            <a:r>
              <a:rPr lang="de-DE" dirty="0"/>
              <a:t>Download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teaching</a:t>
            </a:r>
            <a:r>
              <a:rPr lang="de-DE" dirty="0"/>
              <a:t> material </a:t>
            </a:r>
          </a:p>
          <a:p>
            <a:endParaRPr lang="de-DE" dirty="0"/>
          </a:p>
          <a:p>
            <a:r>
              <a:rPr lang="de-DE" dirty="0"/>
              <a:t>Registration : ZIM-Kennung (</a:t>
            </a:r>
            <a:r>
              <a:rPr lang="de-DE" dirty="0" err="1"/>
              <a:t>Immatriculation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e.g.: surname02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AA410-77C2-48AF-BFF6-58FE713426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7DC6C9-A8F6-4AA1-A556-3C17CA03A6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DDA5-AFD7-4811-9366-17163993C3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20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E79F7-93D7-423C-AD37-86835D64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Campus Portal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4FC402-7219-42DC-85FF-2F3A54112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Application</a:t>
            </a:r>
            <a:endParaRPr lang="de-DE" dirty="0"/>
          </a:p>
          <a:p>
            <a:r>
              <a:rPr lang="de-DE" dirty="0"/>
              <a:t>Registration </a:t>
            </a:r>
            <a:r>
              <a:rPr lang="de-DE" dirty="0" err="1"/>
              <a:t>exams</a:t>
            </a:r>
            <a:endParaRPr lang="de-DE" dirty="0"/>
          </a:p>
          <a:p>
            <a:r>
              <a:rPr lang="de-DE" dirty="0"/>
              <a:t>Viewing </a:t>
            </a:r>
            <a:r>
              <a:rPr lang="de-DE" dirty="0" err="1"/>
              <a:t>exam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 err="1"/>
              <a:t>Transcript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records</a:t>
            </a:r>
            <a:endParaRPr lang="de-DE" dirty="0"/>
          </a:p>
          <a:p>
            <a:r>
              <a:rPr lang="de-DE" dirty="0"/>
              <a:t>Administration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adress</a:t>
            </a:r>
            <a:r>
              <a:rPr lang="de-DE" dirty="0"/>
              <a:t> etc.)</a:t>
            </a:r>
          </a:p>
          <a:p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certificates</a:t>
            </a:r>
            <a:r>
              <a:rPr lang="de-DE" dirty="0"/>
              <a:t> (Kindergeld, Bafög, </a:t>
            </a:r>
            <a:r>
              <a:rPr lang="de-DE" dirty="0" err="1"/>
              <a:t>parking</a:t>
            </a:r>
            <a:r>
              <a:rPr lang="de-DE" dirty="0"/>
              <a:t> ID etc.)</a:t>
            </a:r>
          </a:p>
          <a:p>
            <a:endParaRPr lang="de-DE" dirty="0"/>
          </a:p>
          <a:p>
            <a:r>
              <a:rPr lang="de-DE" dirty="0"/>
              <a:t>Registration: ZIM-Kennung</a:t>
            </a:r>
          </a:p>
          <a:p>
            <a:pPr lvl="1"/>
            <a:r>
              <a:rPr lang="de-DE" dirty="0"/>
              <a:t>e.g.: surname02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AA410-77C2-48AF-BFF6-58FE713426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7DC6C9-A8F6-4AA1-A556-3C17CA03A6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DDA5-AFD7-4811-9366-17163993C3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43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E38F-A7C5-4CE3-B1FE-663CFC16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Schedule </a:t>
            </a:r>
            <a:r>
              <a:rPr lang="de-DE" dirty="0" err="1"/>
              <a:t>orientation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6447B-EFC8-4286-94F6-35700A2C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335F6-0863-4DD1-A696-50738774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342CA-B024-402A-9871-13CB3EB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A286-53C6-428C-820E-BFD0BBA07FE2}" type="slidenum">
              <a:rPr lang="de-DE" smtClean="0"/>
              <a:t>14</a:t>
            </a:fld>
            <a:endParaRPr lang="de-DE"/>
          </a:p>
        </p:txBody>
      </p:sp>
      <p:pic>
        <p:nvPicPr>
          <p:cNvPr id="3" name="Grafik 2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A0CB512A-D5B1-CDAF-8B01-02D50AF86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7" y="1412776"/>
            <a:ext cx="861244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E38F-A7C5-4CE3-B1FE-663CFC16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6447B-EFC8-4286-94F6-35700A2CC8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342CA-B024-402A-9871-13CB3EB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A286-53C6-428C-820E-BFD0BBA07FE2}" type="slidenum">
              <a:rPr lang="de-DE" smtClean="0"/>
              <a:t>15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BB6B4D-1AEE-4F58-8CEE-3AC9FB1B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Monday, 07.10.2024</a:t>
            </a:r>
          </a:p>
          <a:p>
            <a:pPr lvl="1"/>
            <a:r>
              <a:rPr lang="de-DE" sz="2000" dirty="0"/>
              <a:t>Begrüßung der FS </a:t>
            </a:r>
            <a:r>
              <a:rPr lang="de-DE" sz="2000" dirty="0" err="1"/>
              <a:t>WiWi</a:t>
            </a:r>
            <a:endParaRPr lang="de-DE" sz="2000" dirty="0"/>
          </a:p>
          <a:p>
            <a:pPr lvl="1"/>
            <a:r>
              <a:rPr lang="de-DE" sz="2000" dirty="0"/>
              <a:t>Campusführung</a:t>
            </a:r>
          </a:p>
          <a:p>
            <a:pPr lvl="1"/>
            <a:r>
              <a:rPr lang="de-DE" sz="2000" dirty="0"/>
              <a:t>Bier &amp; Brezn</a:t>
            </a:r>
          </a:p>
          <a:p>
            <a:pPr lvl="1"/>
            <a:r>
              <a:rPr lang="de-DE" sz="2000" dirty="0" err="1"/>
              <a:t>Get</a:t>
            </a:r>
            <a:r>
              <a:rPr lang="de-DE" sz="2000" dirty="0"/>
              <a:t> </a:t>
            </a:r>
            <a:r>
              <a:rPr lang="de-DE" sz="2000" dirty="0" err="1"/>
              <a:t>Together</a:t>
            </a:r>
            <a:endParaRPr lang="de-DE" sz="28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F97F65-EC95-45F0-A70E-5265EE13B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Tuesday, 08.10.2024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Einführung IT-Dienste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Bib</a:t>
            </a:r>
            <a:r>
              <a:rPr lang="de-DE" dirty="0"/>
              <a:t>-Führung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Stadtrallye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Speedfriending</a:t>
            </a:r>
            <a:endParaRPr lang="de-DE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Kneipentour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335F6-0863-4DD1-A696-50738774B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Kick-Off Event - Master</a:t>
            </a:r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6D81B4-22C0-B4F9-851A-5A97D12F5CE2}"/>
              </a:ext>
            </a:extLst>
          </p:cNvPr>
          <p:cNvSpPr txBox="1"/>
          <p:nvPr/>
        </p:nvSpPr>
        <p:spPr>
          <a:xfrm>
            <a:off x="1603958" y="6011996"/>
            <a:ext cx="593608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de-DE" sz="1800" i="1" dirty="0">
                <a:solidFill>
                  <a:schemeClr val="bg1"/>
                </a:solidFill>
              </a:rPr>
              <a:t>Mo. – Do.: 10 – 12 Uhr </a:t>
            </a:r>
            <a:r>
              <a:rPr lang="de-DE" sz="1800" i="1" dirty="0" err="1">
                <a:solidFill>
                  <a:schemeClr val="bg1"/>
                </a:solidFill>
              </a:rPr>
              <a:t>Fachschaftsdienst</a:t>
            </a:r>
            <a:endParaRPr lang="de-DE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5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E38F-A7C5-4CE3-B1FE-663CFC16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6447B-EFC8-4286-94F6-35700A2CC8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342CA-B024-402A-9871-13CB3EB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A286-53C6-428C-820E-BFD0BBA07FE2}" type="slidenum">
              <a:rPr lang="de-DE" smtClean="0"/>
              <a:t>16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BB6B4D-1AEE-4F58-8CEE-3AC9FB1B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Wednesday, 11.10.2023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SOS-Stundenplan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Gamehall</a:t>
            </a:r>
            <a:endParaRPr lang="de-DE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Pub Quiz</a:t>
            </a:r>
            <a:endParaRPr lang="de-DE" sz="28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F97F65-EC95-45F0-A70E-5265EE13B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err="1"/>
              <a:t>Thursday</a:t>
            </a:r>
            <a:r>
              <a:rPr lang="de-DE" b="1" dirty="0"/>
              <a:t>, 12.10.2023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SOS-Stundenplan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Bib</a:t>
            </a:r>
            <a:r>
              <a:rPr lang="de-DE" dirty="0"/>
              <a:t>-Führung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Campusführung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Cook ‘n‘ Run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335F6-0863-4DD1-A696-50738774B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Kick-Off Event - Master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9570EE-7076-2B67-DB9D-F46CBD65CB54}"/>
              </a:ext>
            </a:extLst>
          </p:cNvPr>
          <p:cNvSpPr txBox="1"/>
          <p:nvPr/>
        </p:nvSpPr>
        <p:spPr>
          <a:xfrm>
            <a:off x="1603958" y="6011996"/>
            <a:ext cx="593608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de-DE" sz="1800" i="1" dirty="0">
                <a:solidFill>
                  <a:schemeClr val="bg1"/>
                </a:solidFill>
              </a:rPr>
              <a:t>Mo. – Do.: 10 – 12 Uhr </a:t>
            </a:r>
            <a:r>
              <a:rPr lang="de-DE" sz="1800" i="1" dirty="0" err="1">
                <a:solidFill>
                  <a:schemeClr val="bg1"/>
                </a:solidFill>
              </a:rPr>
              <a:t>Fachschaftsdienst</a:t>
            </a:r>
            <a:endParaRPr lang="de-DE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09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E38F-A7C5-4CE3-B1FE-663CFC16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6447B-EFC8-4286-94F6-35700A2CC8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342CA-B024-402A-9871-13CB3EB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A286-53C6-428C-820E-BFD0BBA07FE2}" type="slidenum">
              <a:rPr lang="de-DE" smtClean="0"/>
              <a:t>17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BB6B4D-1AEE-4F58-8CEE-3AC9FB1B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Friday, 13.10.2023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Boots-Stadtrundfahrt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Ausflug zum Andorfer 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tuned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O-Wochenparty</a:t>
            </a:r>
            <a:r>
              <a:rPr lang="de-DE" dirty="0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F97F65-EC95-45F0-A70E-5265EE13B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Saturday, 14.10.2023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Weißwurst-Frühstück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tuned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335F6-0863-4DD1-A696-50738774B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Kick-Off Event - Master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367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9F2C6C9-D11A-40F6-9D2F-FE17457C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notes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orientation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BD9E9F-6F2B-4444-A64F-2A4662619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Library tour	</a:t>
            </a:r>
          </a:p>
          <a:p>
            <a:pPr lvl="1"/>
            <a:r>
              <a:rPr lang="de-DE" dirty="0"/>
              <a:t>Limited </a:t>
            </a:r>
            <a:r>
              <a:rPr lang="de-DE" dirty="0" err="1"/>
              <a:t>capacity</a:t>
            </a:r>
            <a:endParaRPr lang="de-DE" dirty="0"/>
          </a:p>
          <a:p>
            <a:r>
              <a:rPr lang="de-DE" dirty="0"/>
              <a:t>O-Wochenparty in Zauberberg</a:t>
            </a:r>
          </a:p>
          <a:p>
            <a:pPr lvl="1"/>
            <a:r>
              <a:rPr lang="de-DE" dirty="0"/>
              <a:t>Entrance </a:t>
            </a:r>
            <a:r>
              <a:rPr lang="de-DE" dirty="0" err="1"/>
              <a:t>fee</a:t>
            </a:r>
            <a:r>
              <a:rPr lang="de-DE" dirty="0"/>
              <a:t>: 5€</a:t>
            </a:r>
          </a:p>
          <a:p>
            <a:r>
              <a:rPr lang="de-DE" dirty="0"/>
              <a:t>Boat </a:t>
            </a:r>
            <a:r>
              <a:rPr lang="de-DE" dirty="0" err="1"/>
              <a:t>city</a:t>
            </a:r>
            <a:r>
              <a:rPr lang="de-DE" dirty="0"/>
              <a:t> tour: </a:t>
            </a:r>
          </a:p>
          <a:p>
            <a:pPr lvl="1"/>
            <a:r>
              <a:rPr lang="de-DE" dirty="0"/>
              <a:t>Ticket </a:t>
            </a:r>
            <a:r>
              <a:rPr lang="de-DE" dirty="0" err="1"/>
              <a:t>sale</a:t>
            </a:r>
            <a:r>
              <a:rPr lang="de-DE"/>
              <a:t> (7,- </a:t>
            </a:r>
            <a:r>
              <a:rPr lang="de-DE" dirty="0"/>
              <a:t>€ Children </a:t>
            </a:r>
            <a:r>
              <a:rPr lang="de-DE" dirty="0" err="1"/>
              <a:t>fee</a:t>
            </a:r>
            <a:r>
              <a:rPr lang="de-DE" dirty="0"/>
              <a:t>) on </a:t>
            </a:r>
            <a:r>
              <a:rPr lang="de-DE" dirty="0" err="1"/>
              <a:t>site</a:t>
            </a:r>
            <a:r>
              <a:rPr lang="de-DE" dirty="0">
                <a:sym typeface="Wingdings" panose="05000000000000000000" pitchFamily="2" charset="2"/>
              </a:rPr>
              <a:t> limited </a:t>
            </a:r>
            <a:r>
              <a:rPr lang="de-DE" dirty="0" err="1">
                <a:sym typeface="Wingdings" panose="05000000000000000000" pitchFamily="2" charset="2"/>
              </a:rPr>
              <a:t>capacity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de-DE" dirty="0"/>
          </a:p>
          <a:p>
            <a:r>
              <a:rPr lang="de-DE" dirty="0"/>
              <a:t>Registration </a:t>
            </a:r>
            <a:r>
              <a:rPr lang="de-DE" dirty="0" err="1"/>
              <a:t>required</a:t>
            </a:r>
            <a:r>
              <a:rPr lang="de-DE" dirty="0"/>
              <a:t> (</a:t>
            </a:r>
            <a:r>
              <a:rPr lang="de-DE" dirty="0" err="1"/>
              <a:t>already</a:t>
            </a:r>
            <a:r>
              <a:rPr lang="de-DE" dirty="0"/>
              <a:t> open)</a:t>
            </a:r>
          </a:p>
          <a:p>
            <a:pPr lvl="1"/>
            <a:r>
              <a:rPr lang="de-DE" dirty="0"/>
              <a:t>Cook ‘n‘ Run </a:t>
            </a:r>
          </a:p>
          <a:p>
            <a:pPr lvl="2"/>
            <a:r>
              <a:rPr lang="de-DE" dirty="0"/>
              <a:t>See </a:t>
            </a:r>
            <a:r>
              <a:rPr lang="de-DE" dirty="0" err="1">
                <a:hlinkClick r:id="rId2"/>
              </a:rPr>
              <a:t>homepage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F88060-AF26-4957-AF94-4DCA4B1A8A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645F35-0895-4892-A6CB-9BD375034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699E6A-6E51-4367-80D4-01ED6352DD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31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383B0-072A-45B9-A21D-C2C0B669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Further </a:t>
            </a:r>
            <a:r>
              <a:rPr lang="de-DE" sz="2400" dirty="0" err="1"/>
              <a:t>important</a:t>
            </a:r>
            <a:r>
              <a:rPr lang="de-DE" sz="2400" dirty="0"/>
              <a:t> (external) </a:t>
            </a:r>
            <a:r>
              <a:rPr lang="de-DE" sz="2400" dirty="0" err="1"/>
              <a:t>dates</a:t>
            </a:r>
            <a:endParaRPr lang="de-DE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903F6-25C0-4513-90A4-D1F791923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sz="1200" dirty="0"/>
              <a:t>(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information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O-Wochen </a:t>
            </a:r>
            <a:r>
              <a:rPr lang="de-DE" sz="1200" dirty="0" err="1"/>
              <a:t>schedule</a:t>
            </a:r>
            <a:r>
              <a:rPr lang="de-DE" sz="1200" dirty="0"/>
              <a:t>/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homepage</a:t>
            </a:r>
            <a:r>
              <a:rPr lang="de-DE" sz="1200" dirty="0"/>
              <a:t>)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Information </a:t>
            </a:r>
            <a:r>
              <a:rPr lang="de-DE" dirty="0" err="1"/>
              <a:t>event</a:t>
            </a:r>
            <a:r>
              <a:rPr lang="de-DE" dirty="0"/>
              <a:t> „Fremdsprachen am Sprachenzentrum“ (Mo)</a:t>
            </a:r>
          </a:p>
          <a:p>
            <a:pPr lvl="1"/>
            <a:r>
              <a:rPr lang="de-DE" dirty="0"/>
              <a:t>Introduction IT-Services (Di/Fr)</a:t>
            </a:r>
          </a:p>
          <a:p>
            <a:pPr lvl="1"/>
            <a:r>
              <a:rPr lang="de-DE" dirty="0" err="1"/>
              <a:t>WiWi</a:t>
            </a:r>
            <a:r>
              <a:rPr lang="de-DE" dirty="0"/>
              <a:t> Library Tour (Di/Do)</a:t>
            </a:r>
          </a:p>
          <a:p>
            <a:pPr lvl="1"/>
            <a:r>
              <a:rPr lang="de-DE" dirty="0"/>
              <a:t>"Speed Date mit der Kultur" des Kulturbüros (Do)</a:t>
            </a:r>
          </a:p>
          <a:p>
            <a:r>
              <a:rPr lang="de-DE" dirty="0"/>
              <a:t>Next </a:t>
            </a:r>
            <a:r>
              <a:rPr lang="de-DE" dirty="0" err="1"/>
              <a:t>week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Official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greeting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faculty</a:t>
            </a:r>
            <a:r>
              <a:rPr lang="de-DE" dirty="0"/>
              <a:t> (all </a:t>
            </a:r>
            <a:r>
              <a:rPr lang="de-DE" dirty="0" err="1"/>
              <a:t>masters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Mo. 14.10.2024 at 14 </a:t>
            </a:r>
            <a:r>
              <a:rPr lang="de-DE" dirty="0" err="1"/>
              <a:t>o‘clock</a:t>
            </a:r>
            <a:r>
              <a:rPr lang="de-DE" dirty="0"/>
              <a:t> in </a:t>
            </a:r>
            <a:r>
              <a:rPr lang="de-DE" dirty="0" err="1"/>
              <a:t>WiWi</a:t>
            </a:r>
            <a:r>
              <a:rPr lang="de-DE" dirty="0"/>
              <a:t> HS 6</a:t>
            </a:r>
          </a:p>
          <a:p>
            <a:pPr lvl="1"/>
            <a:r>
              <a:rPr lang="de-DE" dirty="0"/>
              <a:t>Master </a:t>
            </a:r>
            <a:r>
              <a:rPr lang="de-DE" dirty="0" err="1"/>
              <a:t>greeting</a:t>
            </a:r>
            <a:r>
              <a:rPr lang="de-DE" dirty="0"/>
              <a:t> Master Wirtschaftsinformatik/ Master BA Focus Wirtschaftsinformatik</a:t>
            </a:r>
          </a:p>
          <a:p>
            <a:pPr lvl="2"/>
            <a:r>
              <a:rPr lang="de-DE" dirty="0"/>
              <a:t>Mo. 14.10.2024 at 18 </a:t>
            </a:r>
            <a:r>
              <a:rPr lang="de-DE" dirty="0" err="1"/>
              <a:t>o‘clock</a:t>
            </a:r>
            <a:r>
              <a:rPr lang="de-DE" dirty="0"/>
              <a:t> in HK 12 SR 001spo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459FE0-CA8A-4747-B9DF-152FCE065F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DFAC22-ACD8-41B2-BD5C-E171921F8E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594A69-7139-40F7-B70F-9C8B026748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03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F4C3B-7BFB-3D81-9CCA-746B8B6E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to the University of Passau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4C27D8-FE23-0383-BC2B-4FCAB9AC8F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FA554-98B5-899A-8873-9E77B0A1BA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CED96-C39D-21BF-44CB-772404E045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F56044B-C2DD-4B52-81D2-719E9692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2" y="1052736"/>
            <a:ext cx="7124696" cy="475252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31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E3F0A-9C76-4A36-A112-B7DC36F6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 WANT YOU!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ED91283-BF89-4746-ACA6-A697D03C5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de-DE" dirty="0"/>
              <a:t>Thu. 17.10. at 20 </a:t>
            </a:r>
            <a:r>
              <a:rPr lang="de-DE" dirty="0" err="1"/>
              <a:t>o‘clock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WiWi</a:t>
            </a:r>
            <a:r>
              <a:rPr lang="de-DE" dirty="0"/>
              <a:t> (</a:t>
            </a:r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tba</a:t>
            </a:r>
            <a:r>
              <a:rPr lang="de-DE" dirty="0"/>
              <a:t>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9A6A08-A907-4F85-9F7C-5BC25B42B71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6B7756-9A79-449D-947C-38D468029E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64D041-F7E1-4B81-9087-10E222A792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26" name="Picture 2" descr="Ein Bild, das Text, Poster, Kleidung, Hut enthält.&#10;&#10;Beschreibung automatisch generiert.">
            <a:extLst>
              <a:ext uri="{FF2B5EF4-FFF2-40B4-BE49-F238E27FC236}">
                <a16:creationId xmlns:a16="http://schemas.microsoft.com/office/drawing/2014/main" id="{88527E72-6ADF-6422-5F04-FAA0B722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42" y="1700808"/>
            <a:ext cx="4601716" cy="46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1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E3F0A-9C76-4A36-A112-B7DC36F6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Save </a:t>
            </a:r>
            <a:r>
              <a:rPr lang="de-DE" dirty="0" err="1"/>
              <a:t>the</a:t>
            </a:r>
            <a:r>
              <a:rPr lang="de-DE" dirty="0"/>
              <a:t> date!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9A6A08-A907-4F85-9F7C-5BC25B42B71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6B7756-9A79-449D-947C-38D468029E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64D041-F7E1-4B81-9087-10E222A792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0" name="Grafik 9" descr="Ein Bild, das Text, Himmel, Wolke, draußen enthält.&#10;&#10;Automatisch generierte Beschreibung">
            <a:extLst>
              <a:ext uri="{FF2B5EF4-FFF2-40B4-BE49-F238E27FC236}">
                <a16:creationId xmlns:a16="http://schemas.microsoft.com/office/drawing/2014/main" id="{FC3D3E45-D957-9A8A-0B0A-8FBC8720C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98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rallelogramm 41">
            <a:extLst>
              <a:ext uri="{FF2B5EF4-FFF2-40B4-BE49-F238E27FC236}">
                <a16:creationId xmlns:a16="http://schemas.microsoft.com/office/drawing/2014/main" id="{E59E666D-19EF-FA43-A8A1-43E57C01B0CC}"/>
              </a:ext>
            </a:extLst>
          </p:cNvPr>
          <p:cNvSpPr/>
          <p:nvPr/>
        </p:nvSpPr>
        <p:spPr>
          <a:xfrm rot="586003">
            <a:off x="-1700041" y="3912779"/>
            <a:ext cx="5921453" cy="3680256"/>
          </a:xfrm>
          <a:prstGeom prst="parallelogram">
            <a:avLst>
              <a:gd name="adj" fmla="val 37094"/>
            </a:avLst>
          </a:prstGeom>
          <a:solidFill>
            <a:srgbClr val="FC8A2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 fontAlgn="auto">
              <a:spcBef>
                <a:spcPts val="0"/>
              </a:spcBef>
              <a:spcAft>
                <a:spcPts val="0"/>
              </a:spcAft>
            </a:pPr>
            <a:endParaRPr lang="de-DE" sz="1688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126" y="117329"/>
            <a:ext cx="1185852" cy="11858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14376" y="500063"/>
            <a:ext cx="4714990" cy="666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 fontAlgn="auto">
              <a:lnSpc>
                <a:spcPts val="575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50" spc="53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+mn-cs"/>
              </a:rPr>
              <a:t>HSG WINFO PASSAU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9372" y="1610599"/>
            <a:ext cx="6782566" cy="1930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 fontAlgn="auto">
              <a:lnSpc>
                <a:spcPts val="309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DAS BIETEN WIR EUCH:</a:t>
            </a:r>
          </a:p>
          <a:p>
            <a:pPr marL="384571" lvl="1" indent="-192286" defTabSz="857250" fontAlgn="auto">
              <a:lnSpc>
                <a:spcPts val="309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Vernetzung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mit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anderen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Studierenden</a:t>
            </a:r>
            <a:endParaRPr lang="en-US" sz="1500" spc="124" dirty="0">
              <a:solidFill>
                <a:prstClr val="black"/>
              </a:solidFill>
              <a:latin typeface="Century Gothic" panose="020B0502020202020204" pitchFamily="34" charset="0"/>
              <a:ea typeface="Yu Gothic" panose="020B0400000000000000" pitchFamily="34" charset="-128"/>
              <a:cs typeface="+mn-cs"/>
            </a:endParaRPr>
          </a:p>
          <a:p>
            <a:pPr marL="384571" lvl="1" indent="-192286" defTabSz="857250" fontAlgn="auto">
              <a:lnSpc>
                <a:spcPts val="309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Hilfe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bei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der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Studienorganisation</a:t>
            </a:r>
            <a:endParaRPr lang="en-US" sz="1500" spc="124" dirty="0">
              <a:solidFill>
                <a:prstClr val="black"/>
              </a:solidFill>
              <a:latin typeface="Century Gothic" panose="020B0502020202020204" pitchFamily="34" charset="0"/>
              <a:ea typeface="Yu Gothic" panose="020B0400000000000000" pitchFamily="34" charset="-128"/>
              <a:cs typeface="+mn-cs"/>
            </a:endParaRPr>
          </a:p>
          <a:p>
            <a:pPr marL="384571" lvl="1" indent="-192286" defTabSz="857250" fontAlgn="auto">
              <a:lnSpc>
                <a:spcPts val="309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Exkursionen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Kaminvorträge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und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Infos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zu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Praktika</a:t>
            </a:r>
            <a:endParaRPr lang="en-US" sz="1500" b="1" spc="124" dirty="0">
              <a:solidFill>
                <a:prstClr val="black"/>
              </a:solidFill>
              <a:latin typeface="Century Gothic" panose="020B0502020202020204" pitchFamily="34" charset="0"/>
              <a:ea typeface="Yu Gothic" panose="020B0400000000000000" pitchFamily="34" charset="-128"/>
              <a:cs typeface="+mn-cs"/>
            </a:endParaRPr>
          </a:p>
          <a:p>
            <a:pPr marL="384571" lvl="1" indent="-192286" defTabSz="857250" fontAlgn="auto">
              <a:lnSpc>
                <a:spcPts val="309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Events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(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Bierpongturnier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lang="en-US" sz="1500" spc="124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Weihnachtsmarkt)</a:t>
            </a:r>
            <a:endParaRPr lang="en-US" sz="1500" spc="124" dirty="0">
              <a:solidFill>
                <a:prstClr val="black"/>
              </a:solidFill>
              <a:latin typeface="Century Gothic" panose="020B0502020202020204" pitchFamily="34" charset="0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6523" y="5570826"/>
            <a:ext cx="2627700" cy="22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 fontAlgn="auto">
              <a:lnSpc>
                <a:spcPts val="196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25" dirty="0" err="1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hsg-winfo@uni-passau.de</a:t>
            </a:r>
            <a:endParaRPr lang="en-US" sz="1125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63BAA32-C4F0-A7FF-C39A-4272FCF96EB7}"/>
              </a:ext>
            </a:extLst>
          </p:cNvPr>
          <p:cNvCxnSpPr/>
          <p:nvPr/>
        </p:nvCxnSpPr>
        <p:spPr>
          <a:xfrm>
            <a:off x="0" y="1380001"/>
            <a:ext cx="9144000" cy="0"/>
          </a:xfrm>
          <a:prstGeom prst="line">
            <a:avLst/>
          </a:prstGeom>
          <a:ln w="19050">
            <a:solidFill>
              <a:srgbClr val="FC8D3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9">
            <a:extLst>
              <a:ext uri="{FF2B5EF4-FFF2-40B4-BE49-F238E27FC236}">
                <a16:creationId xmlns:a16="http://schemas.microsoft.com/office/drawing/2014/main" id="{0ABAFAE1-E119-9133-33E4-7F924D0B4E11}"/>
              </a:ext>
            </a:extLst>
          </p:cNvPr>
          <p:cNvSpPr txBox="1"/>
          <p:nvPr/>
        </p:nvSpPr>
        <p:spPr>
          <a:xfrm>
            <a:off x="336966" y="4460696"/>
            <a:ext cx="3632097" cy="404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 fontAlgn="auto">
              <a:spcBef>
                <a:spcPts val="0"/>
              </a:spcBef>
              <a:spcAft>
                <a:spcPts val="0"/>
              </a:spcAft>
            </a:pPr>
            <a:r>
              <a:rPr lang="en-US" sz="1313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Folgt</a:t>
            </a:r>
            <a:r>
              <a:rPr lang="en-US" sz="1313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313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uns</a:t>
            </a:r>
            <a:r>
              <a:rPr lang="en-US" sz="1313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auf Instagram, Facebook und LinkedIn, um </a:t>
            </a:r>
            <a:r>
              <a:rPr lang="en-US" sz="1313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nichts</a:t>
            </a:r>
            <a:r>
              <a:rPr lang="en-US" sz="1313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zu </a:t>
            </a:r>
            <a:r>
              <a:rPr lang="en-US" sz="1313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verpassen</a:t>
            </a:r>
            <a:r>
              <a:rPr lang="en-US" sz="1313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!</a:t>
            </a:r>
          </a:p>
        </p:txBody>
      </p:sp>
      <p:pic>
        <p:nvPicPr>
          <p:cNvPr id="1026" name="Picture 2" descr="Instagram logo | Kostenlose Icon">
            <a:extLst>
              <a:ext uri="{FF2B5EF4-FFF2-40B4-BE49-F238E27FC236}">
                <a16:creationId xmlns:a16="http://schemas.microsoft.com/office/drawing/2014/main" id="{BF16073C-DD09-2CBD-CBF0-47119543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6" y="5097785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kedin logo - Kostenlose logo Icons">
            <a:extLst>
              <a:ext uri="{FF2B5EF4-FFF2-40B4-BE49-F238E27FC236}">
                <a16:creationId xmlns:a16="http://schemas.microsoft.com/office/drawing/2014/main" id="{973FD603-FAEA-284C-19A6-9DFA77FD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58" y="5097785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mail - Kostenlose multimedia Icons">
            <a:extLst>
              <a:ext uri="{FF2B5EF4-FFF2-40B4-BE49-F238E27FC236}">
                <a16:creationId xmlns:a16="http://schemas.microsoft.com/office/drawing/2014/main" id="{CB536DA4-8319-0086-E271-1795243A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4" y="5570826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5E46028E-C58F-48E8-5926-A180EFC36A52}"/>
              </a:ext>
            </a:extLst>
          </p:cNvPr>
          <p:cNvSpPr txBox="1"/>
          <p:nvPr/>
        </p:nvSpPr>
        <p:spPr>
          <a:xfrm>
            <a:off x="1631986" y="5122118"/>
            <a:ext cx="1357313" cy="224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 fontAlgn="auto">
              <a:lnSpc>
                <a:spcPts val="196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25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HSG Winfo Passau</a:t>
            </a:r>
          </a:p>
        </p:txBody>
      </p:sp>
      <p:pic>
        <p:nvPicPr>
          <p:cNvPr id="1034" name="Picture 10" descr="Facebook, schwarz, logo Symbol in Social Icons">
            <a:extLst>
              <a:ext uri="{FF2B5EF4-FFF2-40B4-BE49-F238E27FC236}">
                <a16:creationId xmlns:a16="http://schemas.microsoft.com/office/drawing/2014/main" id="{3344DD40-5A94-E8DF-1059-0452F6A6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7" y="5080910"/>
            <a:ext cx="303750" cy="3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0">
            <a:extLst>
              <a:ext uri="{FF2B5EF4-FFF2-40B4-BE49-F238E27FC236}">
                <a16:creationId xmlns:a16="http://schemas.microsoft.com/office/drawing/2014/main" id="{FE5DB5FC-2423-72D1-BBB4-A2A97684AC5B}"/>
              </a:ext>
            </a:extLst>
          </p:cNvPr>
          <p:cNvSpPr txBox="1"/>
          <p:nvPr/>
        </p:nvSpPr>
        <p:spPr>
          <a:xfrm>
            <a:off x="806523" y="6030643"/>
            <a:ext cx="2328852" cy="478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 fontAlgn="auto">
              <a:lnSpc>
                <a:spcPts val="196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31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  <a:hlinkClick r:id="rId8"/>
              </a:rPr>
              <a:t>https://www.winfo.uni-passau.de/hochschulgruppe-winfo</a:t>
            </a:r>
            <a:r>
              <a:rPr lang="en-US" sz="1031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</p:txBody>
      </p:sp>
      <p:pic>
        <p:nvPicPr>
          <p:cNvPr id="26" name="Picture 2" descr="Internet - Kostenlose netz Icons">
            <a:extLst>
              <a:ext uri="{FF2B5EF4-FFF2-40B4-BE49-F238E27FC236}">
                <a16:creationId xmlns:a16="http://schemas.microsoft.com/office/drawing/2014/main" id="{08814B7C-DB97-5F69-8708-96FE1554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4" y="6043867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9">
            <a:extLst>
              <a:ext uri="{FF2B5EF4-FFF2-40B4-BE49-F238E27FC236}">
                <a16:creationId xmlns:a16="http://schemas.microsoft.com/office/drawing/2014/main" id="{13B7446B-12BC-42E0-76EE-9CF1B4169842}"/>
              </a:ext>
            </a:extLst>
          </p:cNvPr>
          <p:cNvSpPr txBox="1"/>
          <p:nvPr/>
        </p:nvSpPr>
        <p:spPr>
          <a:xfrm>
            <a:off x="4404907" y="5853971"/>
            <a:ext cx="4402127" cy="647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8572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Schaut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gerne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bei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uns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vorbei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!</a:t>
            </a:r>
          </a:p>
          <a:p>
            <a:pPr algn="r" defTabSz="8572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Immer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mittwochs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20:00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Uhr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, WIWI SR 026</a:t>
            </a:r>
          </a:p>
        </p:txBody>
      </p:sp>
      <p:pic>
        <p:nvPicPr>
          <p:cNvPr id="29" name="Grafik 28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99E30355-60CC-2042-A0B0-EAFD43E23C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40295" r="28433" b="39535"/>
          <a:stretch/>
        </p:blipFill>
        <p:spPr>
          <a:xfrm>
            <a:off x="7290343" y="4217729"/>
            <a:ext cx="1516692" cy="1517455"/>
          </a:xfrm>
          <a:prstGeom prst="rect">
            <a:avLst/>
          </a:prstGeom>
        </p:spPr>
      </p:pic>
      <p:pic>
        <p:nvPicPr>
          <p:cNvPr id="35" name="Grafik 34" descr="Ein Bild, das Text, Screenshot, Handy, Design enthält.&#10;&#10;Automatisch generierte Beschreibung">
            <a:extLst>
              <a:ext uri="{FF2B5EF4-FFF2-40B4-BE49-F238E27FC236}">
                <a16:creationId xmlns:a16="http://schemas.microsoft.com/office/drawing/2014/main" id="{45424EE5-12F9-5F42-8F21-D10060A53C4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29990" r="20694" b="44501"/>
          <a:stretch/>
        </p:blipFill>
        <p:spPr>
          <a:xfrm>
            <a:off x="5641596" y="4200004"/>
            <a:ext cx="1648747" cy="15529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89A5F5-7C80-F70B-7A88-312F848F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0124C1-17D4-6E57-DAFA-D37711C8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Event -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FA1A5-0CCC-A44C-FB7F-1335FF04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B125E82-E643-26D9-4055-AA18828A3950}"/>
              </a:ext>
            </a:extLst>
          </p:cNvPr>
          <p:cNvGrpSpPr/>
          <p:nvPr/>
        </p:nvGrpSpPr>
        <p:grpSpPr>
          <a:xfrm>
            <a:off x="1285875" y="0"/>
            <a:ext cx="6858000" cy="6858000"/>
            <a:chOff x="1143000" y="0"/>
            <a:chExt cx="6858000" cy="6858000"/>
          </a:xfrm>
        </p:grpSpPr>
        <p:pic>
          <p:nvPicPr>
            <p:cNvPr id="4" name="Grafik 3" descr="Ein Bild, das Text, Screenshot, Design enthält.&#10;&#10;Automatisch generierte Beschreibung">
              <a:extLst>
                <a:ext uri="{FF2B5EF4-FFF2-40B4-BE49-F238E27FC236}">
                  <a16:creationId xmlns:a16="http://schemas.microsoft.com/office/drawing/2014/main" id="{2989B1F7-C332-C32A-0269-8C6D99068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79CFA03-EA01-DBF1-94CC-AB0EFB9EE04A}"/>
                </a:ext>
              </a:extLst>
            </p:cNvPr>
            <p:cNvSpPr/>
            <p:nvPr/>
          </p:nvSpPr>
          <p:spPr>
            <a:xfrm>
              <a:off x="6444208" y="4437112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96329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 folks…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Enjoy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orientation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and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in Passau!</a:t>
            </a:r>
          </a:p>
          <a:p>
            <a:endParaRPr lang="de-DE" dirty="0"/>
          </a:p>
          <a:p>
            <a:r>
              <a:rPr lang="de-DE" dirty="0"/>
              <a:t>Questions?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35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E43815-A6ED-485E-827A-FBF0B5E8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2D63A8-AFF9-4562-9B3B-B387D054E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endParaRPr lang="de-DE" dirty="0"/>
          </a:p>
          <a:p>
            <a:r>
              <a:rPr lang="de-DE" dirty="0"/>
              <a:t>General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in Passau</a:t>
            </a:r>
          </a:p>
          <a:p>
            <a:pPr lvl="1"/>
            <a:r>
              <a:rPr lang="en-US" dirty="0"/>
              <a:t>FFA for Business and Economics</a:t>
            </a:r>
            <a:r>
              <a:rPr lang="de-DE" dirty="0"/>
              <a:t> Englisch</a:t>
            </a:r>
          </a:p>
          <a:p>
            <a:pPr lvl="1"/>
            <a:r>
              <a:rPr lang="de-DE" dirty="0" err="1"/>
              <a:t>Internship</a:t>
            </a:r>
            <a:r>
              <a:rPr lang="de-DE" dirty="0"/>
              <a:t> / Study </a:t>
            </a:r>
            <a:r>
              <a:rPr lang="de-DE" dirty="0" err="1"/>
              <a:t>abroad</a:t>
            </a:r>
            <a:endParaRPr lang="de-DE" dirty="0"/>
          </a:p>
          <a:p>
            <a:pPr lvl="1"/>
            <a:r>
              <a:rPr lang="de-DE" dirty="0"/>
              <a:t>Further </a:t>
            </a:r>
            <a:r>
              <a:rPr lang="de-DE" dirty="0" err="1"/>
              <a:t>notes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  <a:p>
            <a:r>
              <a:rPr lang="de-DE" dirty="0"/>
              <a:t>IT-Services</a:t>
            </a:r>
          </a:p>
          <a:p>
            <a:pPr lvl="1"/>
            <a:r>
              <a:rPr lang="de-DE" dirty="0" err="1"/>
              <a:t>Stud.IP</a:t>
            </a:r>
            <a:endParaRPr lang="de-DE" dirty="0"/>
          </a:p>
          <a:p>
            <a:pPr lvl="1"/>
            <a:r>
              <a:rPr lang="de-DE" dirty="0"/>
              <a:t>Campus Portal</a:t>
            </a:r>
          </a:p>
          <a:p>
            <a:r>
              <a:rPr lang="de-DE" dirty="0" err="1"/>
              <a:t>Orientationweek</a:t>
            </a:r>
            <a:r>
              <a:rPr lang="de-DE" dirty="0"/>
              <a:t> („O-Woche“)</a:t>
            </a:r>
          </a:p>
          <a:p>
            <a:r>
              <a:rPr lang="de-DE" dirty="0"/>
              <a:t>Further </a:t>
            </a:r>
            <a:r>
              <a:rPr lang="de-DE" dirty="0" err="1"/>
              <a:t>important</a:t>
            </a:r>
            <a:r>
              <a:rPr lang="de-DE" dirty="0"/>
              <a:t> (external) </a:t>
            </a:r>
            <a:r>
              <a:rPr lang="de-DE" dirty="0" err="1"/>
              <a:t>dates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324779-BEB5-456E-A626-34CBD40197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A07F6D-73F5-4678-8B09-B4C2A7C84F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EC8F5C-14A1-45DD-98BC-FD9C378490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40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F4C3B-7BFB-3D81-9CCA-746B8B6E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introduce ourselves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4C27D8-FE23-0383-BC2B-4FCAB9AC8F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FA554-98B5-899A-8873-9E77B0A1BA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CED96-C39D-21BF-44CB-772404E045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 descr="Ein Bild, das Person, Kleidung, Lächeln, Gras enthält.&#10;&#10;Automatisch generierte Beschreibung">
            <a:extLst>
              <a:ext uri="{FF2B5EF4-FFF2-40B4-BE49-F238E27FC236}">
                <a16:creationId xmlns:a16="http://schemas.microsoft.com/office/drawing/2014/main" id="{C7D4B0B1-0A4D-E3F3-93C7-A43FC8DD5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3" y="1052736"/>
            <a:ext cx="712879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3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E7377FC-539A-4BD1-AB94-D31E7148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211" y="2103894"/>
            <a:ext cx="1583150" cy="1586448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9D5B60A-1E54-2D4D-BEEB-98E1D978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79" y="3557390"/>
            <a:ext cx="1659814" cy="34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Linktr.ee/</a:t>
            </a:r>
            <a:r>
              <a:rPr lang="de-DE" sz="11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fswiwi.passau</a:t>
            </a:r>
            <a:endParaRPr lang="de-DE" sz="11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06C6E3-7D9C-4C29-A4FC-62D71E02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02262A-5CEC-4E6C-936E-BFB7E4176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1088232"/>
            <a:ext cx="8424863" cy="4681537"/>
          </a:xfrm>
        </p:spPr>
        <p:txBody>
          <a:bodyPr/>
          <a:lstStyle/>
          <a:p>
            <a:r>
              <a:rPr lang="de-DE" b="1" dirty="0" err="1"/>
              <a:t>How</a:t>
            </a:r>
            <a:r>
              <a:rPr lang="de-DE" b="1" dirty="0"/>
              <a:t>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reach</a:t>
            </a:r>
            <a:r>
              <a:rPr lang="de-DE" b="1" dirty="0"/>
              <a:t> </a:t>
            </a:r>
            <a:r>
              <a:rPr lang="de-DE" b="1" dirty="0" err="1"/>
              <a:t>us</a:t>
            </a:r>
            <a:r>
              <a:rPr lang="de-DE" b="1" dirty="0"/>
              <a:t>?</a:t>
            </a:r>
          </a:p>
          <a:p>
            <a:pPr lvl="1"/>
            <a:r>
              <a:rPr lang="de-DE" dirty="0"/>
              <a:t>Telefon:  		(0851) 509 – 2404</a:t>
            </a:r>
          </a:p>
          <a:p>
            <a:pPr lvl="1"/>
            <a:r>
              <a:rPr lang="de-DE" dirty="0"/>
              <a:t>E-Mail: 		</a:t>
            </a:r>
            <a:r>
              <a:rPr lang="de-DE" dirty="0">
                <a:hlinkClick r:id="rId4"/>
              </a:rPr>
              <a:t>fs-wiwi@uni-passau.de</a:t>
            </a:r>
            <a:endParaRPr lang="de-DE" dirty="0"/>
          </a:p>
          <a:p>
            <a:pPr lvl="1"/>
            <a:r>
              <a:rPr lang="de-DE" dirty="0"/>
              <a:t>Website: 		</a:t>
            </a:r>
            <a:r>
              <a:rPr lang="de-DE" dirty="0">
                <a:hlinkClick r:id="rId5"/>
              </a:rPr>
              <a:t>www.uni-passau.de/fachschaft-wiwi</a:t>
            </a:r>
            <a:endParaRPr lang="de-DE" dirty="0"/>
          </a:p>
          <a:p>
            <a:pPr lvl="1"/>
            <a:r>
              <a:rPr lang="de-DE" dirty="0"/>
              <a:t>im WIWI: 		R 025 (Erdgeschoss)</a:t>
            </a:r>
          </a:p>
          <a:p>
            <a:pPr lvl="1"/>
            <a:r>
              <a:rPr lang="de-DE" dirty="0"/>
              <a:t>Instagram: 	@</a:t>
            </a:r>
            <a:r>
              <a:rPr lang="de-DE" dirty="0" err="1"/>
              <a:t>fswiwi_passau</a:t>
            </a:r>
            <a:endParaRPr lang="de-DE" dirty="0"/>
          </a:p>
          <a:p>
            <a:r>
              <a:rPr lang="de-DE" b="1" dirty="0" err="1"/>
              <a:t>Our</a:t>
            </a:r>
            <a:r>
              <a:rPr lang="de-DE" b="1" dirty="0"/>
              <a:t> </a:t>
            </a:r>
            <a:r>
              <a:rPr lang="de-DE" b="1" dirty="0" err="1"/>
              <a:t>opening</a:t>
            </a:r>
            <a:r>
              <a:rPr lang="de-DE" b="1" dirty="0"/>
              <a:t> </a:t>
            </a:r>
            <a:r>
              <a:rPr lang="de-DE" b="1" dirty="0" err="1"/>
              <a:t>hours</a:t>
            </a:r>
            <a:endParaRPr lang="de-DE" b="1" dirty="0"/>
          </a:p>
          <a:p>
            <a:pPr lvl="1"/>
            <a:r>
              <a:rPr lang="de-DE" dirty="0"/>
              <a:t>Mo – Thu </a:t>
            </a:r>
            <a:r>
              <a:rPr lang="de-DE" dirty="0" err="1"/>
              <a:t>between</a:t>
            </a:r>
            <a:r>
              <a:rPr lang="de-DE" dirty="0"/>
              <a:t> 10 and 15 </a:t>
            </a:r>
            <a:r>
              <a:rPr lang="de-DE" dirty="0" err="1"/>
              <a:t>o‘clock</a:t>
            </a:r>
            <a:endParaRPr lang="de-DE" dirty="0"/>
          </a:p>
          <a:p>
            <a:pPr lvl="1"/>
            <a:r>
              <a:rPr lang="de-DE" dirty="0"/>
              <a:t>Fr 10 – 12 </a:t>
            </a:r>
            <a:r>
              <a:rPr lang="de-DE" dirty="0" err="1"/>
              <a:t>o‘clock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DDB6B27-1689-483C-A505-F72C090F9A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167B50-1EF8-4650-9C97-DDCC7B6CCD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DA2BE9-02B9-4036-B5A6-D411515437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56CD5-B63C-4EA6-83A8-C374F083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83379-A50E-4F99-B999-0E854D3BEC9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D7EA7F-8C92-44EA-89AF-3A74A1260D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78D8E6-CF57-46FD-B3F8-4CE3A4D2E3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C20D2A13-48F7-4D28-94C5-EF8B17853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95768"/>
              </p:ext>
            </p:extLst>
          </p:nvPr>
        </p:nvGraphicFramePr>
        <p:xfrm>
          <a:off x="1371600" y="1219200"/>
          <a:ext cx="640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65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328DDF1-4A09-4DFC-886A-EF046563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General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in Passau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2000" dirty="0" err="1"/>
              <a:t>Lecture</a:t>
            </a:r>
            <a:r>
              <a:rPr lang="de-DE" sz="2000" dirty="0"/>
              <a:t> material: </a:t>
            </a:r>
            <a:r>
              <a:rPr lang="de-DE" sz="2000" dirty="0" err="1"/>
              <a:t>Stud.IP</a:t>
            </a:r>
            <a:endParaRPr lang="de-DE" sz="2000" dirty="0"/>
          </a:p>
          <a:p>
            <a:r>
              <a:rPr lang="de-DE" sz="2000" dirty="0"/>
              <a:t>Campus Card: „Universal </a:t>
            </a:r>
            <a:r>
              <a:rPr lang="de-DE" sz="2000" dirty="0" err="1"/>
              <a:t>card</a:t>
            </a:r>
            <a:r>
              <a:rPr lang="de-DE" sz="2000" dirty="0"/>
              <a:t>“ (different </a:t>
            </a:r>
            <a:r>
              <a:rPr lang="de-DE" dirty="0" err="1"/>
              <a:t>balances</a:t>
            </a:r>
            <a:r>
              <a:rPr lang="de-DE" sz="2000" dirty="0"/>
              <a:t>)</a:t>
            </a:r>
          </a:p>
          <a:p>
            <a:pPr lvl="1"/>
            <a:r>
              <a:rPr lang="de-DE" dirty="0"/>
              <a:t>Mensa (</a:t>
            </a:r>
            <a:r>
              <a:rPr lang="de-DE" dirty="0" err="1"/>
              <a:t>Canteen</a:t>
            </a:r>
            <a:r>
              <a:rPr lang="de-DE" dirty="0"/>
              <a:t> &amp; Cafeteria)</a:t>
            </a:r>
          </a:p>
          <a:p>
            <a:pPr lvl="1"/>
            <a:r>
              <a:rPr lang="de-DE" dirty="0"/>
              <a:t>Print &amp; </a:t>
            </a:r>
            <a:r>
              <a:rPr lang="de-DE" dirty="0" err="1"/>
              <a:t>copy</a:t>
            </a:r>
            <a:r>
              <a:rPr lang="de-DE" dirty="0"/>
              <a:t> (extra </a:t>
            </a:r>
            <a:r>
              <a:rPr lang="de-DE" dirty="0" err="1"/>
              <a:t>deposit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Bus ticket</a:t>
            </a:r>
          </a:p>
          <a:p>
            <a:pPr lvl="1"/>
            <a:r>
              <a:rPr lang="de-DE" dirty="0"/>
              <a:t>Library </a:t>
            </a:r>
            <a:r>
              <a:rPr lang="de-DE" dirty="0" err="1"/>
              <a:t>card</a:t>
            </a:r>
            <a:endParaRPr lang="de-DE" dirty="0"/>
          </a:p>
          <a:p>
            <a:r>
              <a:rPr lang="de-DE" dirty="0"/>
              <a:t>Sports </a:t>
            </a:r>
            <a:r>
              <a:rPr lang="de-DE" dirty="0" err="1"/>
              <a:t>center</a:t>
            </a:r>
            <a:endParaRPr lang="de-DE" dirty="0"/>
          </a:p>
          <a:p>
            <a:pPr lvl="1"/>
            <a:r>
              <a:rPr lang="de-DE" dirty="0"/>
              <a:t>Registration </a:t>
            </a:r>
            <a:r>
              <a:rPr lang="de-DE" dirty="0" err="1"/>
              <a:t>starts</a:t>
            </a:r>
            <a:r>
              <a:rPr lang="de-DE" dirty="0"/>
              <a:t>: 07.10. 9 </a:t>
            </a:r>
            <a:r>
              <a:rPr lang="de-DE" dirty="0" err="1"/>
              <a:t>o‘clock</a:t>
            </a:r>
            <a:endParaRPr lang="de-DE" dirty="0"/>
          </a:p>
          <a:p>
            <a:pPr lvl="1"/>
            <a:r>
              <a:rPr lang="de-DE" dirty="0"/>
              <a:t>Sports </a:t>
            </a:r>
            <a:r>
              <a:rPr lang="de-DE" dirty="0" err="1"/>
              <a:t>facilities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: </a:t>
            </a:r>
            <a:r>
              <a:rPr lang="de-DE" dirty="0" err="1"/>
              <a:t>Students</a:t>
            </a:r>
            <a:r>
              <a:rPr lang="de-DE" dirty="0"/>
              <a:t> 15 EUR / </a:t>
            </a:r>
            <a:r>
              <a:rPr lang="de-DE" dirty="0" err="1"/>
              <a:t>semester</a:t>
            </a:r>
            <a:endParaRPr lang="de-DE" dirty="0"/>
          </a:p>
          <a:p>
            <a:r>
              <a:rPr lang="de-DE" sz="2000" dirty="0"/>
              <a:t>Events </a:t>
            </a:r>
            <a:r>
              <a:rPr lang="de-DE" sz="2000" dirty="0" err="1"/>
              <a:t>of</a:t>
            </a:r>
            <a:r>
              <a:rPr lang="de-DE" sz="2000" dirty="0"/>
              <a:t> „</a:t>
            </a:r>
            <a:r>
              <a:rPr lang="de-DE" sz="2000" dirty="0">
                <a:solidFill>
                  <a:srgbClr val="FF0000"/>
                </a:solidFill>
              </a:rPr>
              <a:t>Z</a:t>
            </a:r>
            <a:r>
              <a:rPr lang="de-DE" dirty="0"/>
              <a:t>ukunft: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K</a:t>
            </a:r>
            <a:r>
              <a:rPr lang="de-DE" sz="2000" dirty="0"/>
              <a:t>arriere und </a:t>
            </a:r>
            <a:r>
              <a:rPr lang="de-DE" sz="2000" dirty="0">
                <a:solidFill>
                  <a:srgbClr val="FF0000"/>
                </a:solidFill>
              </a:rPr>
              <a:t>K</a:t>
            </a:r>
            <a:r>
              <a:rPr lang="de-DE" sz="2000" dirty="0"/>
              <a:t>ompetenzen“ (</a:t>
            </a:r>
            <a:r>
              <a:rPr lang="de-DE" sz="2000" dirty="0">
                <a:solidFill>
                  <a:srgbClr val="FF0000"/>
                </a:solidFill>
                <a:hlinkClick r:id="rId2"/>
              </a:rPr>
              <a:t>ZKK</a:t>
            </a:r>
            <a:r>
              <a:rPr lang="de-DE" sz="2000" dirty="0"/>
              <a:t>)</a:t>
            </a:r>
          </a:p>
          <a:p>
            <a:pPr lvl="1"/>
            <a:r>
              <a:rPr lang="de-DE" dirty="0" err="1"/>
              <a:t>Coures</a:t>
            </a:r>
            <a:r>
              <a:rPr lang="de-DE" dirty="0"/>
              <a:t> and </a:t>
            </a:r>
            <a:r>
              <a:rPr lang="de-DE" dirty="0" err="1"/>
              <a:t>seminars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/>
              <a:t>education</a:t>
            </a:r>
            <a:endParaRPr lang="de-DE" dirty="0"/>
          </a:p>
          <a:p>
            <a:pPr lvl="1"/>
            <a:r>
              <a:rPr lang="de-DE" dirty="0"/>
              <a:t>Registration </a:t>
            </a:r>
            <a:r>
              <a:rPr lang="de-DE" dirty="0" err="1"/>
              <a:t>starts</a:t>
            </a:r>
            <a:r>
              <a:rPr lang="de-DE" dirty="0"/>
              <a:t>: 01.10. 12 Uhr (FCFS – </a:t>
            </a:r>
            <a:r>
              <a:rPr lang="de-DE" i="1" dirty="0"/>
              <a:t>First Come First </a:t>
            </a:r>
            <a:r>
              <a:rPr lang="de-DE" i="1" dirty="0" err="1"/>
              <a:t>Serve</a:t>
            </a:r>
            <a:r>
              <a:rPr lang="de-DE" dirty="0"/>
              <a:t>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/>
          </a:bodyPr>
          <a:lstStyle/>
          <a:p>
            <a:fld id="{1AD564BB-C4BD-43B5-89C2-45FB38A99B1E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328DDF1-4A09-4DFC-886A-EF046563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FFA for Business and Economics </a:t>
            </a:r>
            <a:r>
              <a:rPr lang="en-US" dirty="0" err="1"/>
              <a:t>programme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Language </a:t>
            </a:r>
            <a:r>
              <a:rPr lang="de-DE" dirty="0" err="1">
                <a:sym typeface="Wingdings" panose="05000000000000000000" pitchFamily="2" charset="2"/>
              </a:rPr>
              <a:t>centre</a:t>
            </a:r>
            <a:r>
              <a:rPr lang="de-DE" dirty="0">
                <a:sym typeface="Wingdings" panose="05000000000000000000" pitchFamily="2" charset="2"/>
              </a:rPr>
              <a:t> (not </a:t>
            </a:r>
            <a:r>
              <a:rPr lang="de-DE" dirty="0" err="1">
                <a:sym typeface="Wingdings" panose="05000000000000000000" pitchFamily="2" charset="2"/>
              </a:rPr>
              <a:t>crediable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sz="2000" dirty="0"/>
          </a:p>
          <a:p>
            <a:pPr lvl="1"/>
            <a:r>
              <a:rPr lang="en-US" sz="2000" dirty="0"/>
              <a:t>Chinese, English, French, Italian, Polish, Portuguese, Russian, Spanish, Czech</a:t>
            </a:r>
          </a:p>
          <a:p>
            <a:pPr lvl="1"/>
            <a:r>
              <a:rPr lang="de-DE" sz="2000" dirty="0"/>
              <a:t>Deadline </a:t>
            </a:r>
            <a:r>
              <a:rPr lang="de-DE" sz="2000" dirty="0" err="1"/>
              <a:t>registration</a:t>
            </a:r>
            <a:r>
              <a:rPr lang="de-DE" sz="2000" dirty="0"/>
              <a:t>: </a:t>
            </a:r>
            <a:r>
              <a:rPr lang="de-DE" sz="2000" dirty="0" err="1"/>
              <a:t>Depends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language</a:t>
            </a:r>
            <a:r>
              <a:rPr lang="de-DE" sz="2000" dirty="0"/>
              <a:t> (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require</a:t>
            </a:r>
            <a:r>
              <a:rPr lang="de-DE" sz="2000" dirty="0"/>
              <a:t> a </a:t>
            </a:r>
            <a:r>
              <a:rPr lang="de-DE" sz="2000" dirty="0" err="1"/>
              <a:t>placement</a:t>
            </a:r>
            <a:r>
              <a:rPr lang="de-DE" sz="2000" dirty="0"/>
              <a:t> </a:t>
            </a:r>
            <a:r>
              <a:rPr lang="de-DE" sz="2000" dirty="0" err="1"/>
              <a:t>test</a:t>
            </a:r>
            <a:r>
              <a:rPr lang="de-DE" sz="2000" dirty="0"/>
              <a:t>)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u="sng" dirty="0">
                <a:sym typeface="Wingdings" panose="05000000000000000000" pitchFamily="2" charset="2"/>
                <a:hlinkClick r:id="rId2"/>
              </a:rPr>
              <a:t>Homepage</a:t>
            </a:r>
            <a:endParaRPr lang="de-DE" sz="2000" u="sng" dirty="0">
              <a:sym typeface="Wingdings" panose="05000000000000000000" pitchFamily="2" charset="2"/>
            </a:endParaRP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Information </a:t>
            </a:r>
            <a:r>
              <a:rPr lang="de-DE" sz="2000" dirty="0" err="1">
                <a:sym typeface="Wingdings" panose="05000000000000000000" pitchFamily="2" charset="2"/>
              </a:rPr>
              <a:t>event</a:t>
            </a:r>
            <a:r>
              <a:rPr lang="de-DE" sz="2000" dirty="0">
                <a:sym typeface="Wingdings" panose="05000000000000000000" pitchFamily="2" charset="2"/>
              </a:rPr>
              <a:t> on 07.10.2024 at 18:00 </a:t>
            </a:r>
            <a:r>
              <a:rPr lang="de-DE" sz="2000" dirty="0" err="1">
                <a:sym typeface="Wingdings" panose="05000000000000000000" pitchFamily="2" charset="2"/>
              </a:rPr>
              <a:t>o‘clock</a:t>
            </a:r>
            <a:r>
              <a:rPr lang="de-DE" sz="2000" dirty="0">
                <a:sym typeface="Wingdings" panose="05000000000000000000" pitchFamily="2" charset="2"/>
              </a:rPr>
              <a:t> (AM HS 10)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/>
          </a:bodyPr>
          <a:lstStyle/>
          <a:p>
            <a:fld id="{1AD564BB-C4BD-43B5-89C2-45FB38A99B1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37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F2EA6-E4B0-4AAF-8463-3D9FD360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Internship</a:t>
            </a:r>
            <a:r>
              <a:rPr lang="de-DE" dirty="0"/>
              <a:t> / Study </a:t>
            </a:r>
            <a:r>
              <a:rPr lang="de-DE" dirty="0" err="1"/>
              <a:t>abroad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7FB1FC-D7C0-4AF7-B701-09A48A6A0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altLang="de-DE" dirty="0" err="1"/>
              <a:t>Internship</a:t>
            </a:r>
            <a:r>
              <a:rPr lang="de-DE" altLang="de-DE" dirty="0"/>
              <a:t>:</a:t>
            </a:r>
          </a:p>
          <a:p>
            <a:pPr lvl="1"/>
            <a:r>
              <a:rPr lang="de-DE" altLang="de-DE" dirty="0"/>
              <a:t>optional</a:t>
            </a:r>
          </a:p>
          <a:p>
            <a:pPr lvl="1"/>
            <a:r>
              <a:rPr lang="de-DE" altLang="de-DE" dirty="0" err="1"/>
              <a:t>always</a:t>
            </a:r>
            <a:r>
              <a:rPr lang="de-DE" altLang="de-DE" dirty="0"/>
              <a:t>, </a:t>
            </a:r>
            <a:r>
              <a:rPr lang="de-DE" altLang="de-DE" dirty="0" err="1"/>
              <a:t>even</a:t>
            </a:r>
            <a:r>
              <a:rPr lang="de-DE" altLang="de-DE" dirty="0"/>
              <a:t> </a:t>
            </a:r>
            <a:r>
              <a:rPr lang="de-DE" altLang="de-DE" dirty="0" err="1"/>
              <a:t>during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studies</a:t>
            </a:r>
            <a:r>
              <a:rPr lang="de-DE" altLang="de-DE" dirty="0"/>
              <a:t> </a:t>
            </a:r>
            <a:r>
              <a:rPr lang="de-DE" altLang="de-DE" dirty="0" err="1"/>
              <a:t>more</a:t>
            </a:r>
            <a:r>
              <a:rPr lang="de-DE" altLang="de-DE" dirty="0"/>
              <a:t> </a:t>
            </a:r>
            <a:r>
              <a:rPr lang="de-DE" altLang="de-DE" dirty="0" err="1"/>
              <a:t>than</a:t>
            </a:r>
            <a:r>
              <a:rPr lang="de-DE" altLang="de-DE" dirty="0"/>
              <a:t> </a:t>
            </a:r>
            <a:r>
              <a:rPr lang="de-DE" altLang="de-DE" dirty="0" err="1"/>
              <a:t>advised</a:t>
            </a:r>
            <a:endParaRPr lang="de-DE" altLang="de-DE" dirty="0"/>
          </a:p>
          <a:p>
            <a:pPr lvl="1"/>
            <a:endParaRPr lang="de-DE" altLang="de-DE" dirty="0"/>
          </a:p>
          <a:p>
            <a:r>
              <a:rPr lang="de-DE" altLang="de-DE" dirty="0">
                <a:hlinkClick r:id="rId2"/>
              </a:rPr>
              <a:t>Study </a:t>
            </a:r>
            <a:r>
              <a:rPr lang="de-DE" altLang="de-DE" dirty="0" err="1">
                <a:hlinkClick r:id="rId2"/>
              </a:rPr>
              <a:t>Abroad</a:t>
            </a:r>
            <a:r>
              <a:rPr lang="de-DE" altLang="de-DE" dirty="0"/>
              <a:t>:</a:t>
            </a:r>
          </a:p>
          <a:p>
            <a:pPr lvl="1"/>
            <a:r>
              <a:rPr lang="de-DE" altLang="de-DE" dirty="0"/>
              <a:t>Integration in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study</a:t>
            </a:r>
            <a:r>
              <a:rPr lang="de-DE" altLang="de-DE" dirty="0"/>
              <a:t> </a:t>
            </a:r>
            <a:r>
              <a:rPr lang="de-DE" altLang="de-DE" dirty="0" err="1"/>
              <a:t>programme</a:t>
            </a:r>
            <a:r>
              <a:rPr lang="de-DE" altLang="de-DE" dirty="0"/>
              <a:t> possible</a:t>
            </a:r>
          </a:p>
          <a:p>
            <a:pPr lvl="1"/>
            <a:r>
              <a:rPr lang="de-DE" altLang="de-DE" dirty="0"/>
              <a:t>A </a:t>
            </a:r>
            <a:r>
              <a:rPr lang="de-DE" altLang="de-DE" dirty="0" err="1"/>
              <a:t>lot</a:t>
            </a:r>
            <a:r>
              <a:rPr lang="de-DE" altLang="de-DE" dirty="0"/>
              <a:t> </a:t>
            </a:r>
            <a:r>
              <a:rPr lang="de-DE" altLang="de-DE" dirty="0" err="1"/>
              <a:t>partner</a:t>
            </a:r>
            <a:r>
              <a:rPr lang="de-DE" altLang="de-DE" dirty="0"/>
              <a:t> </a:t>
            </a:r>
            <a:r>
              <a:rPr lang="de-DE" altLang="de-DE" dirty="0" err="1"/>
              <a:t>universities</a:t>
            </a:r>
            <a:r>
              <a:rPr lang="de-DE" altLang="de-DE" dirty="0"/>
              <a:t> </a:t>
            </a:r>
            <a:r>
              <a:rPr lang="de-DE" altLang="de-DE" dirty="0" err="1"/>
              <a:t>globally</a:t>
            </a:r>
            <a:endParaRPr lang="de-DE" altLang="de-DE" dirty="0"/>
          </a:p>
          <a:p>
            <a:pPr lvl="2"/>
            <a:r>
              <a:rPr lang="de-DE" altLang="de-DE" dirty="0"/>
              <a:t>(</a:t>
            </a:r>
            <a:r>
              <a:rPr lang="de-DE" altLang="de-DE" dirty="0" err="1"/>
              <a:t>currently</a:t>
            </a:r>
            <a:r>
              <a:rPr lang="de-DE" altLang="de-DE" dirty="0"/>
              <a:t> ≈ 74 </a:t>
            </a:r>
            <a:r>
              <a:rPr lang="de-DE" altLang="de-DE" dirty="0" err="1"/>
              <a:t>partner</a:t>
            </a:r>
            <a:r>
              <a:rPr lang="de-DE" altLang="de-DE" dirty="0"/>
              <a:t> in 32 countries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WiWi</a:t>
            </a:r>
            <a:r>
              <a:rPr lang="de-DE" altLang="de-DE" dirty="0"/>
              <a:t>-Master)</a:t>
            </a:r>
          </a:p>
          <a:p>
            <a:pPr lvl="1"/>
            <a:r>
              <a:rPr lang="de-DE" altLang="de-DE" dirty="0"/>
              <a:t>Contact: International Office (1. OG VW)</a:t>
            </a:r>
          </a:p>
          <a:p>
            <a:pPr lvl="1"/>
            <a:endParaRPr lang="de-DE" altLang="de-DE" dirty="0"/>
          </a:p>
          <a:p>
            <a:pPr lvl="1">
              <a:buNone/>
            </a:pPr>
            <a:r>
              <a:rPr lang="de-DE" altLang="de-DE" dirty="0">
                <a:sym typeface="Wingdings" charset="2"/>
              </a:rPr>
              <a:t> </a:t>
            </a:r>
            <a:r>
              <a:rPr lang="en-US" altLang="de-DE" dirty="0">
                <a:sym typeface="Wingdings" charset="2"/>
              </a:rPr>
              <a:t>A “leave semester” can be applied for both, for an internship and for studying abroad - but no more than two!</a:t>
            </a:r>
            <a:endParaRPr lang="de-DE" alt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A39707-6E7A-4411-96D9-7E89FE5842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CDE9E-5D92-431A-9E44-3334465617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Kick-Off Event -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68FC8E-0B0C-4FCC-A251-60A59D39EB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682140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Uni allgemein">
  <a:themeElements>
    <a:clrScheme name="Unifarben">
      <a:dk1>
        <a:srgbClr val="7F7F7F"/>
      </a:dk1>
      <a:lt1>
        <a:srgbClr val="FFFFFF"/>
      </a:lt1>
      <a:dk2>
        <a:srgbClr val="4D4D4D"/>
      </a:dk2>
      <a:lt2>
        <a:srgbClr val="E5E5E5"/>
      </a:lt2>
      <a:accent1>
        <a:srgbClr val="F29400"/>
      </a:accent1>
      <a:accent2>
        <a:srgbClr val="E53138"/>
      </a:accent2>
      <a:accent3>
        <a:srgbClr val="BC2A33"/>
      </a:accent3>
      <a:accent4>
        <a:srgbClr val="006039"/>
      </a:accent4>
      <a:accent5>
        <a:srgbClr val="005AA1"/>
      </a:accent5>
      <a:accent6>
        <a:srgbClr val="999F9E"/>
      </a:accent6>
      <a:hlink>
        <a:srgbClr val="F29400"/>
      </a:hlink>
      <a:folHlink>
        <a:srgbClr val="999F9E"/>
      </a:folHlink>
    </a:clrScheme>
    <a:fontScheme name="LehrstuhlInformationsmanageme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hrstuhlInformationsmanageme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stuhlInformationsmanagement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8">
        <a:dk1>
          <a:srgbClr val="4D4D4D"/>
        </a:dk1>
        <a:lt1>
          <a:srgbClr val="FFFFFF"/>
        </a:lt1>
        <a:dk2>
          <a:srgbClr val="000064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9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10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FF7F00"/>
        </a:accent1>
        <a:accent2>
          <a:srgbClr val="FF7F00"/>
        </a:accent2>
        <a:accent3>
          <a:srgbClr val="FFFFFF"/>
        </a:accent3>
        <a:accent4>
          <a:srgbClr val="404040"/>
        </a:accent4>
        <a:accent5>
          <a:srgbClr val="FFC0AA"/>
        </a:accent5>
        <a:accent6>
          <a:srgbClr val="E77200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enutzerdefiniertes Design">
  <a:themeElements>
    <a:clrScheme name="Benutzerdefiniert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3A8F"/>
      </a:hlink>
      <a:folHlink>
        <a:srgbClr val="213A8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0"/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shade val="80000"/>
            <a:hueOff val="61249"/>
            <a:satOff val="-878"/>
            <a:lumOff val="5123"/>
            <a:alphaOff val="0"/>
          </a:schemeClr>
        </a:fillRef>
        <a:effectRef idx="0">
          <a:schemeClr val="accent1">
            <a:shade val="80000"/>
            <a:hueOff val="61249"/>
            <a:satOff val="-878"/>
            <a:lumOff val="5123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Uni allgemein</Template>
  <TotalTime>0</TotalTime>
  <Words>1148</Words>
  <Application>Microsoft Office PowerPoint</Application>
  <PresentationFormat>Bildschirmpräsentation (4:3)</PresentationFormat>
  <Paragraphs>243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Yu Gothic UI Semibold</vt:lpstr>
      <vt:lpstr>Arial</vt:lpstr>
      <vt:lpstr>Calibri</vt:lpstr>
      <vt:lpstr>Century Gothic</vt:lpstr>
      <vt:lpstr>Symbol</vt:lpstr>
      <vt:lpstr>Times New Roman</vt:lpstr>
      <vt:lpstr>Wingdings</vt:lpstr>
      <vt:lpstr>Vorlage Uni allgemein</vt:lpstr>
      <vt:lpstr>3_Benutzerdefiniertes Design</vt:lpstr>
      <vt:lpstr>1_Office Theme</vt:lpstr>
      <vt:lpstr>PowerPoint-Präsentation</vt:lpstr>
      <vt:lpstr>Welcome to the University of Passau</vt:lpstr>
      <vt:lpstr>Outline</vt:lpstr>
      <vt:lpstr>We introduce ourselves</vt:lpstr>
      <vt:lpstr>Contact</vt:lpstr>
      <vt:lpstr>What we do</vt:lpstr>
      <vt:lpstr>General information about the studies in Passau</vt:lpstr>
      <vt:lpstr>FFA for Business and Economics programme</vt:lpstr>
      <vt:lpstr>Internship / Study abroad</vt:lpstr>
      <vt:lpstr>Further notes for your studies</vt:lpstr>
      <vt:lpstr>IT-Services</vt:lpstr>
      <vt:lpstr>Stud.IP</vt:lpstr>
      <vt:lpstr>Campus Portal</vt:lpstr>
      <vt:lpstr>Schedule orientation week</vt:lpstr>
      <vt:lpstr>Program</vt:lpstr>
      <vt:lpstr>Program</vt:lpstr>
      <vt:lpstr>Program</vt:lpstr>
      <vt:lpstr>Important notes about the orientation week</vt:lpstr>
      <vt:lpstr>Further important (external) dates</vt:lpstr>
      <vt:lpstr>WE WANT YOU!</vt:lpstr>
      <vt:lpstr>Save the date!</vt:lpstr>
      <vt:lpstr>PowerPoint-Präsentation</vt:lpstr>
      <vt:lpstr>PowerPoint-Präsentation</vt:lpstr>
      <vt:lpstr>That’s all folks…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Schuster Anja</dc:creator>
  <cp:lastModifiedBy>Klostermaier, Tobias</cp:lastModifiedBy>
  <cp:revision>129</cp:revision>
  <cp:lastPrinted>2014-07-28T11:44:42Z</cp:lastPrinted>
  <dcterms:created xsi:type="dcterms:W3CDTF">2014-07-25T14:12:02Z</dcterms:created>
  <dcterms:modified xsi:type="dcterms:W3CDTF">2024-10-07T09:20:49Z</dcterms:modified>
</cp:coreProperties>
</file>