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80" r:id="rId4"/>
    <p:sldId id="278" r:id="rId5"/>
    <p:sldId id="259" r:id="rId6"/>
    <p:sldId id="262" r:id="rId7"/>
    <p:sldId id="288" r:id="rId8"/>
    <p:sldId id="289" r:id="rId9"/>
    <p:sldId id="279" r:id="rId10"/>
  </p:sldIdLst>
  <p:sldSz cx="9144000" cy="6858000" type="screen4x3"/>
  <p:notesSz cx="6797675" cy="987425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3F4"/>
    <a:srgbClr val="65A3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Mittlere Formatvorlage 1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1575" autoAdjust="0"/>
  </p:normalViewPr>
  <p:slideViewPr>
    <p:cSldViewPr snapToGrid="0">
      <p:cViewPr varScale="1">
        <p:scale>
          <a:sx n="79" d="100"/>
          <a:sy n="79" d="100"/>
        </p:scale>
        <p:origin x="1387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8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4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4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406"/>
            <a:ext cx="2946400" cy="494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378406"/>
            <a:ext cx="2946400" cy="494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B585CE7-5743-49C8-9CCB-A76D11007E1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5385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4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4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41363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89993"/>
            <a:ext cx="5438775" cy="4443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406"/>
            <a:ext cx="2946400" cy="494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78406"/>
            <a:ext cx="2946400" cy="494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91E8FCD-BD4E-4187-9AF4-78E7754F40B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03484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8"/>
          <p:cNvSpPr>
            <a:spLocks noChangeShapeType="1"/>
          </p:cNvSpPr>
          <p:nvPr userDrawn="1"/>
        </p:nvSpPr>
        <p:spPr bwMode="auto">
          <a:xfrm>
            <a:off x="1487488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DE" noProof="0"/>
              <a:t>Formatvorlage des Untertitelmasters durch Klicken bearbeiten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50CFF-3B14-4314-9E07-119D6D34334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8" name="Picture 10" descr="w0512a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113" y="115888"/>
            <a:ext cx="2139950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433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BB928-A7FF-4E56-8021-7F93B22BC3A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4182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FCD26-6120-49E0-9782-0D74EC18A60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053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7CE7B-2D26-491F-BE49-1156E9CDC25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2175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C650B0-AA13-496C-8029-A22BE34429B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571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991E8-0260-40EE-B1D8-54F38578265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1678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618AD-C0DA-4FB4-9177-AF5F25391E4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7310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490F2-F1BD-4CFA-8165-808F394C679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4541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9E24A-17E1-4D9A-8D4C-336A5835CAD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1397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D8C10B-07F2-48DE-9CD7-C69B6539C56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012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1182D-73EB-44BE-87AA-87A343C973C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6714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87FDF-AE78-442D-87F6-3DA1103AA40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3200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1403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1029" name="Picture 10" descr="w0512a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113" y="192088"/>
            <a:ext cx="2139950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925" y="6337300"/>
            <a:ext cx="14414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02450" y="63373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E0ABF70-ADBA-419C-B007-EF755E76AE5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1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E65A1C"/>
          </a:solidFill>
          <a:ln w="12700">
            <a:solidFill>
              <a:srgbClr val="E65A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256032" y="0"/>
            <a:ext cx="18288" cy="6858000"/>
          </a:xfrm>
          <a:prstGeom prst="rect">
            <a:avLst/>
          </a:prstGeom>
          <a:solidFill>
            <a:srgbClr val="FFFFFF">
              <a:alpha val="7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566928" y="658368"/>
            <a:ext cx="4160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0030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International Economics after your Bachelor?</a:t>
            </a:r>
            <a:endParaRPr lang="en-US" sz="3400" dirty="0"/>
          </a:p>
        </p:txBody>
      </p:sp>
      <p:sp>
        <p:nvSpPr>
          <p:cNvPr id="9" name="Shape 6"/>
          <p:cNvSpPr/>
          <p:nvPr/>
        </p:nvSpPr>
        <p:spPr>
          <a:xfrm>
            <a:off x="566928" y="2240280"/>
            <a:ext cx="1417320" cy="0"/>
          </a:xfrm>
          <a:prstGeom prst="line">
            <a:avLst/>
          </a:prstGeom>
          <a:noFill/>
          <a:ln w="20320">
            <a:solidFill>
              <a:srgbClr val="E65A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566928" y="2423160"/>
            <a:ext cx="4526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50" b="1" dirty="0">
                <a:solidFill>
                  <a:srgbClr val="E65A1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M.Sc. International Economics and Business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566928" y="2907792"/>
            <a:ext cx="4160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GB" sz="1540" dirty="0">
                <a:solidFill>
                  <a:srgbClr val="0030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English-taught Master’s degree in world trade, financial markets, institutions and development.</a:t>
            </a:r>
          </a:p>
        </p:txBody>
      </p:sp>
      <p:sp>
        <p:nvSpPr>
          <p:cNvPr id="12" name="Text 9"/>
          <p:cNvSpPr/>
          <p:nvPr/>
        </p:nvSpPr>
        <p:spPr>
          <a:xfrm>
            <a:off x="566928" y="378561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GB" sz="1520" dirty="0">
                <a:solidFill>
                  <a:srgbClr val="23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students who wish to understand economic relationships in an international context, examine them empirically and analyse them from a political perspective.</a:t>
            </a:r>
            <a:endParaRPr lang="en-US" sz="1520" dirty="0"/>
          </a:p>
        </p:txBody>
      </p:sp>
      <p:sp>
        <p:nvSpPr>
          <p:cNvPr id="13" name="Shape 10"/>
          <p:cNvSpPr/>
          <p:nvPr/>
        </p:nvSpPr>
        <p:spPr>
          <a:xfrm>
            <a:off x="566928" y="4919472"/>
            <a:ext cx="6016752" cy="566928"/>
          </a:xfrm>
          <a:prstGeom prst="roundRect">
            <a:avLst>
              <a:gd name="adj" fmla="val 12903"/>
            </a:avLst>
          </a:prstGeom>
          <a:solidFill>
            <a:srgbClr val="EAF3FA"/>
          </a:solidFill>
          <a:ln w="12700">
            <a:solidFill>
              <a:srgbClr val="EAF3F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804672" y="5074920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00305D"/>
                </a:solidFill>
              </a:rPr>
              <a:t>Global Economy</a:t>
            </a:r>
            <a:endParaRPr lang="en-US" sz="1220" dirty="0"/>
          </a:p>
        </p:txBody>
      </p:sp>
      <p:sp>
        <p:nvSpPr>
          <p:cNvPr id="15" name="Text 12"/>
          <p:cNvSpPr/>
          <p:nvPr/>
        </p:nvSpPr>
        <p:spPr>
          <a:xfrm>
            <a:off x="2542032" y="5074920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00305D"/>
                </a:solidFill>
              </a:rPr>
              <a:t>Trade &amp; Finance</a:t>
            </a:r>
            <a:endParaRPr lang="en-US" sz="1220" dirty="0"/>
          </a:p>
        </p:txBody>
      </p:sp>
      <p:sp>
        <p:nvSpPr>
          <p:cNvPr id="16" name="Text 13"/>
          <p:cNvSpPr/>
          <p:nvPr/>
        </p:nvSpPr>
        <p:spPr>
          <a:xfrm>
            <a:off x="4206240" y="507492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00305D"/>
                </a:solidFill>
              </a:rPr>
              <a:t>Institutions &amp; Development</a:t>
            </a:r>
            <a:endParaRPr lang="en-US" sz="1220" dirty="0"/>
          </a:p>
        </p:txBody>
      </p:sp>
      <p:sp>
        <p:nvSpPr>
          <p:cNvPr id="17" name="Shape 14"/>
          <p:cNvSpPr/>
          <p:nvPr/>
        </p:nvSpPr>
        <p:spPr>
          <a:xfrm>
            <a:off x="2331720" y="5001768"/>
            <a:ext cx="0" cy="384048"/>
          </a:xfrm>
          <a:prstGeom prst="line">
            <a:avLst/>
          </a:prstGeom>
          <a:noFill/>
          <a:ln w="12700">
            <a:solidFill>
              <a:srgbClr val="6EA6CF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15"/>
          <p:cNvSpPr/>
          <p:nvPr/>
        </p:nvSpPr>
        <p:spPr>
          <a:xfrm>
            <a:off x="4078224" y="5001768"/>
            <a:ext cx="0" cy="384048"/>
          </a:xfrm>
          <a:prstGeom prst="line">
            <a:avLst/>
          </a:prstGeom>
          <a:noFill/>
          <a:ln w="12700">
            <a:solidFill>
              <a:srgbClr val="6EA6CF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6"/>
          <p:cNvSpPr/>
          <p:nvPr/>
        </p:nvSpPr>
        <p:spPr>
          <a:xfrm>
            <a:off x="566928" y="5806440"/>
            <a:ext cx="57875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i="1" dirty="0">
                <a:solidFill>
                  <a:srgbClr val="0030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Small groups · research-oriented · international cohorts · 100% Englisch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479792" y="4892040"/>
            <a:ext cx="123444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305D">
                <a:alpha val="75000"/>
              </a:srgbClr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768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QR-Code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5768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hier einfügen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7159752" y="621792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30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Degree </a:t>
            </a:r>
            <a:r>
              <a:rPr lang="en-US" sz="1050" b="1" dirty="0" err="1">
                <a:solidFill>
                  <a:srgbClr val="0030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programme</a:t>
            </a:r>
            <a:r>
              <a:rPr lang="en-US" sz="1050" b="1" dirty="0">
                <a:solidFill>
                  <a:srgbClr val="0030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· Application · Modules</a:t>
            </a:r>
            <a:endParaRPr lang="en-US" sz="1050" dirty="0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FB81D676-2FA3-42A5-4DDC-9FD88A18C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2146" y="4151376"/>
            <a:ext cx="2033688" cy="198889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373854E-05C8-5EE7-EA49-288F63EF76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2480" y="181034"/>
            <a:ext cx="4327514" cy="2891350"/>
          </a:xfrm>
          <a:prstGeom prst="rect">
            <a:avLst/>
          </a:prstGeom>
        </p:spPr>
      </p:pic>
      <p:sp>
        <p:nvSpPr>
          <p:cNvPr id="7" name="Shape 2">
            <a:extLst>
              <a:ext uri="{FF2B5EF4-FFF2-40B4-BE49-F238E27FC236}">
                <a16:creationId xmlns:a16="http://schemas.microsoft.com/office/drawing/2014/main" id="{65BF5C67-8EB7-1315-FAE7-FC2EBF570C92}"/>
              </a:ext>
            </a:extLst>
          </p:cNvPr>
          <p:cNvSpPr/>
          <p:nvPr/>
        </p:nvSpPr>
        <p:spPr>
          <a:xfrm>
            <a:off x="5349240" y="3484298"/>
            <a:ext cx="3337560" cy="36576"/>
          </a:xfrm>
          <a:prstGeom prst="rect">
            <a:avLst/>
          </a:prstGeom>
          <a:solidFill>
            <a:srgbClr val="E65A1C"/>
          </a:solidFill>
          <a:ln w="12700">
            <a:solidFill>
              <a:srgbClr val="E65A1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E65A1C"/>
          </a:solidFill>
          <a:ln w="12700">
            <a:solidFill>
              <a:srgbClr val="E65A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256032" y="0"/>
            <a:ext cx="18288" cy="6858000"/>
          </a:xfrm>
          <a:prstGeom prst="rect">
            <a:avLst/>
          </a:prstGeom>
          <a:solidFill>
            <a:srgbClr val="FFFFFF">
              <a:alpha val="7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566928" y="287743"/>
            <a:ext cx="4343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GB" sz="3400" b="1" dirty="0">
                <a:solidFill>
                  <a:srgbClr val="0030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the MIEB in Passau?</a:t>
            </a:r>
            <a:endParaRPr lang="en-US" sz="3400" dirty="0"/>
          </a:p>
        </p:txBody>
      </p:sp>
      <p:sp>
        <p:nvSpPr>
          <p:cNvPr id="9" name="Shape 6"/>
          <p:cNvSpPr/>
          <p:nvPr/>
        </p:nvSpPr>
        <p:spPr>
          <a:xfrm>
            <a:off x="518288" y="4306433"/>
            <a:ext cx="1965960" cy="1508760"/>
          </a:xfrm>
          <a:prstGeom prst="roundRect">
            <a:avLst>
              <a:gd name="adj" fmla="val 4848"/>
            </a:avLst>
          </a:prstGeom>
          <a:solidFill>
            <a:srgbClr val="EAF3FA"/>
          </a:solidFill>
          <a:ln w="8890">
            <a:solidFill>
              <a:srgbClr val="C8DF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664592" y="4471025"/>
            <a:ext cx="16733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0030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International Economics</a:t>
            </a:r>
            <a:endParaRPr lang="en-US" sz="1420" dirty="0"/>
          </a:p>
        </p:txBody>
      </p:sp>
      <p:sp>
        <p:nvSpPr>
          <p:cNvPr id="11" name="Text 8"/>
          <p:cNvSpPr/>
          <p:nvPr/>
        </p:nvSpPr>
        <p:spPr>
          <a:xfrm>
            <a:off x="664592" y="4992233"/>
            <a:ext cx="16733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GB" sz="1190" dirty="0">
                <a:solidFill>
                  <a:srgbClr val="23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World trade, financial markets, governance, institutions and development.</a:t>
            </a:r>
            <a:endParaRPr lang="en-US" sz="1190" dirty="0"/>
          </a:p>
        </p:txBody>
      </p:sp>
      <p:sp>
        <p:nvSpPr>
          <p:cNvPr id="12" name="Shape 9"/>
          <p:cNvSpPr/>
          <p:nvPr/>
        </p:nvSpPr>
        <p:spPr>
          <a:xfrm>
            <a:off x="2691640" y="4306433"/>
            <a:ext cx="1965960" cy="1508760"/>
          </a:xfrm>
          <a:prstGeom prst="roundRect">
            <a:avLst>
              <a:gd name="adj" fmla="val 4848"/>
            </a:avLst>
          </a:prstGeom>
          <a:solidFill>
            <a:srgbClr val="FFF1E8"/>
          </a:solidFill>
          <a:ln w="8890">
            <a:solidFill>
              <a:srgbClr val="F4C7A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2837944" y="4471025"/>
            <a:ext cx="16733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E65A1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Research &amp; Methods</a:t>
            </a:r>
            <a:endParaRPr lang="en-US" sz="1420" dirty="0"/>
          </a:p>
        </p:txBody>
      </p:sp>
      <p:sp>
        <p:nvSpPr>
          <p:cNvPr id="14" name="Text 11"/>
          <p:cNvSpPr/>
          <p:nvPr/>
        </p:nvSpPr>
        <p:spPr>
          <a:xfrm>
            <a:off x="2837944" y="4992233"/>
            <a:ext cx="16733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GB" sz="1190" dirty="0">
                <a:solidFill>
                  <a:srgbClr val="23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Econometrics, data analysis, experiments and field studies.</a:t>
            </a:r>
            <a:endParaRPr lang="en-US" sz="1190" dirty="0"/>
          </a:p>
        </p:txBody>
      </p:sp>
      <p:sp>
        <p:nvSpPr>
          <p:cNvPr id="15" name="Shape 12"/>
          <p:cNvSpPr/>
          <p:nvPr/>
        </p:nvSpPr>
        <p:spPr>
          <a:xfrm>
            <a:off x="4864992" y="4306433"/>
            <a:ext cx="1965960" cy="1508760"/>
          </a:xfrm>
          <a:prstGeom prst="roundRect">
            <a:avLst>
              <a:gd name="adj" fmla="val 4848"/>
            </a:avLst>
          </a:prstGeom>
          <a:solidFill>
            <a:srgbClr val="EAF3FA"/>
          </a:solidFill>
          <a:ln w="8890">
            <a:solidFill>
              <a:srgbClr val="C8DFE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3"/>
          <p:cNvSpPr/>
          <p:nvPr/>
        </p:nvSpPr>
        <p:spPr>
          <a:xfrm>
            <a:off x="5011296" y="4471025"/>
            <a:ext cx="16733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0030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Personal Study Environment</a:t>
            </a:r>
            <a:endParaRPr lang="en-US" sz="1420" dirty="0"/>
          </a:p>
        </p:txBody>
      </p:sp>
      <p:sp>
        <p:nvSpPr>
          <p:cNvPr id="17" name="Text 14"/>
          <p:cNvSpPr/>
          <p:nvPr/>
        </p:nvSpPr>
        <p:spPr>
          <a:xfrm>
            <a:off x="5011296" y="4992233"/>
            <a:ext cx="16733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GB" sz="1190" dirty="0">
                <a:solidFill>
                  <a:srgbClr val="2336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Small seminar groups, close contact with lecturers and international students.</a:t>
            </a:r>
            <a:endParaRPr lang="en-US" sz="1190" dirty="0"/>
          </a:p>
        </p:txBody>
      </p:sp>
      <p:sp>
        <p:nvSpPr>
          <p:cNvPr id="18" name="Shape 15"/>
          <p:cNvSpPr/>
          <p:nvPr/>
        </p:nvSpPr>
        <p:spPr>
          <a:xfrm>
            <a:off x="537744" y="6199241"/>
            <a:ext cx="6245736" cy="512064"/>
          </a:xfrm>
          <a:prstGeom prst="roundRect">
            <a:avLst>
              <a:gd name="adj" fmla="val 14286"/>
            </a:avLst>
          </a:prstGeom>
          <a:solidFill>
            <a:srgbClr val="F2F6F9"/>
          </a:solidFill>
          <a:ln w="12700">
            <a:solidFill>
              <a:srgbClr val="F2F6F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6"/>
          <p:cNvSpPr/>
          <p:nvPr/>
        </p:nvSpPr>
        <p:spPr>
          <a:xfrm>
            <a:off x="647472" y="6354689"/>
            <a:ext cx="6080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220" b="1" dirty="0">
                <a:solidFill>
                  <a:srgbClr val="0030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Flexible options: Business · Languages · Law · Politics · Cultural Studies</a:t>
            </a:r>
            <a:endParaRPr lang="en-US" sz="1220" dirty="0"/>
          </a:p>
        </p:txBody>
      </p:sp>
      <p:sp>
        <p:nvSpPr>
          <p:cNvPr id="20" name="Text 17"/>
          <p:cNvSpPr/>
          <p:nvPr/>
        </p:nvSpPr>
        <p:spPr>
          <a:xfrm>
            <a:off x="7479792" y="4892040"/>
            <a:ext cx="123444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305D">
                <a:alpha val="75000"/>
              </a:srgbClr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768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QR-Code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57687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hier einfügen</a:t>
            </a:r>
            <a:endParaRPr lang="en-US" sz="1200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C314ACB6-5CBD-68F6-A87B-848C27647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2146" y="4151376"/>
            <a:ext cx="2033688" cy="198889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944F0527-8CDE-30A0-D41F-38730DE04B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2480" y="100095"/>
            <a:ext cx="4327514" cy="2891350"/>
          </a:xfrm>
          <a:prstGeom prst="rect">
            <a:avLst/>
          </a:prstGeom>
        </p:spPr>
      </p:pic>
      <p:sp>
        <p:nvSpPr>
          <p:cNvPr id="7" name="Shape 2">
            <a:extLst>
              <a:ext uri="{FF2B5EF4-FFF2-40B4-BE49-F238E27FC236}">
                <a16:creationId xmlns:a16="http://schemas.microsoft.com/office/drawing/2014/main" id="{1EEB4C87-35C3-8AB3-0218-E510BE495796}"/>
              </a:ext>
            </a:extLst>
          </p:cNvPr>
          <p:cNvSpPr/>
          <p:nvPr/>
        </p:nvSpPr>
        <p:spPr>
          <a:xfrm>
            <a:off x="5349240" y="3484298"/>
            <a:ext cx="3337560" cy="36576"/>
          </a:xfrm>
          <a:prstGeom prst="rect">
            <a:avLst/>
          </a:prstGeom>
          <a:solidFill>
            <a:srgbClr val="E65A1C"/>
          </a:solidFill>
          <a:ln w="12700">
            <a:solidFill>
              <a:srgbClr val="E65A1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grpSp>
        <p:nvGrpSpPr>
          <p:cNvPr id="22" name="object 6"/>
          <p:cNvGrpSpPr/>
          <p:nvPr/>
        </p:nvGrpSpPr>
        <p:grpSpPr>
          <a:xfrm>
            <a:off x="537744" y="1522182"/>
            <a:ext cx="3623150" cy="1207981"/>
            <a:chOff x="5978768" y="145689"/>
            <a:chExt cx="2889250" cy="963294"/>
          </a:xfrm>
        </p:grpSpPr>
        <p:pic>
          <p:nvPicPr>
            <p:cNvPr id="24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78768" y="145689"/>
              <a:ext cx="2888665" cy="877785"/>
            </a:xfrm>
            <a:prstGeom prst="rect">
              <a:avLst/>
            </a:prstGeom>
          </p:spPr>
        </p:pic>
        <p:sp>
          <p:nvSpPr>
            <p:cNvPr id="25" name="object 8"/>
            <p:cNvSpPr/>
            <p:nvPr/>
          </p:nvSpPr>
          <p:spPr>
            <a:xfrm>
              <a:off x="6251587" y="838782"/>
              <a:ext cx="2506345" cy="270510"/>
            </a:xfrm>
            <a:custGeom>
              <a:avLst/>
              <a:gdLst/>
              <a:ahLst/>
              <a:cxnLst/>
              <a:rect l="l" t="t" r="r" b="b"/>
              <a:pathLst>
                <a:path w="2506345" h="270509">
                  <a:moveTo>
                    <a:pt x="2505837" y="20624"/>
                  </a:moveTo>
                  <a:lnTo>
                    <a:pt x="2504211" y="12598"/>
                  </a:lnTo>
                  <a:lnTo>
                    <a:pt x="2499791" y="6045"/>
                  </a:lnTo>
                  <a:lnTo>
                    <a:pt x="2493238" y="1625"/>
                  </a:lnTo>
                  <a:lnTo>
                    <a:pt x="2485212" y="0"/>
                  </a:lnTo>
                  <a:lnTo>
                    <a:pt x="20624" y="0"/>
                  </a:lnTo>
                  <a:lnTo>
                    <a:pt x="12585" y="1625"/>
                  </a:lnTo>
                  <a:lnTo>
                    <a:pt x="6032" y="6045"/>
                  </a:lnTo>
                  <a:lnTo>
                    <a:pt x="1612" y="12598"/>
                  </a:lnTo>
                  <a:lnTo>
                    <a:pt x="0" y="20624"/>
                  </a:lnTo>
                  <a:lnTo>
                    <a:pt x="0" y="249339"/>
                  </a:lnTo>
                  <a:lnTo>
                    <a:pt x="1612" y="257365"/>
                  </a:lnTo>
                  <a:lnTo>
                    <a:pt x="6032" y="263931"/>
                  </a:lnTo>
                  <a:lnTo>
                    <a:pt x="12585" y="268351"/>
                  </a:lnTo>
                  <a:lnTo>
                    <a:pt x="20624" y="269963"/>
                  </a:lnTo>
                  <a:lnTo>
                    <a:pt x="2485212" y="269963"/>
                  </a:lnTo>
                  <a:lnTo>
                    <a:pt x="2493238" y="268351"/>
                  </a:lnTo>
                  <a:lnTo>
                    <a:pt x="2499791" y="263931"/>
                  </a:lnTo>
                  <a:lnTo>
                    <a:pt x="2504211" y="257365"/>
                  </a:lnTo>
                  <a:lnTo>
                    <a:pt x="2505837" y="249339"/>
                  </a:lnTo>
                  <a:lnTo>
                    <a:pt x="2505837" y="245211"/>
                  </a:lnTo>
                  <a:lnTo>
                    <a:pt x="2505837" y="24752"/>
                  </a:lnTo>
                  <a:lnTo>
                    <a:pt x="2505837" y="206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Text 18">
            <a:extLst>
              <a:ext uri="{FF2B5EF4-FFF2-40B4-BE49-F238E27FC236}">
                <a16:creationId xmlns:a16="http://schemas.microsoft.com/office/drawing/2014/main" id="{79560930-FAAA-B4A4-B1A1-F99B838E3FCE}"/>
              </a:ext>
            </a:extLst>
          </p:cNvPr>
          <p:cNvSpPr/>
          <p:nvPr/>
        </p:nvSpPr>
        <p:spPr>
          <a:xfrm>
            <a:off x="7159752" y="621792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30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Degree </a:t>
            </a:r>
            <a:r>
              <a:rPr lang="en-US" sz="1050" b="1" dirty="0" err="1">
                <a:solidFill>
                  <a:srgbClr val="0030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programme</a:t>
            </a:r>
            <a:r>
              <a:rPr lang="en-US" sz="1050" b="1" dirty="0">
                <a:solidFill>
                  <a:srgbClr val="0030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· Application · Modules</a:t>
            </a:r>
            <a:endParaRPr lang="en-US" sz="1050" dirty="0"/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52EC2C66-23B0-681F-6C85-F6CDADC194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5106" y="2895142"/>
            <a:ext cx="1532521" cy="1097304"/>
          </a:xfrm>
          <a:prstGeom prst="rect">
            <a:avLst/>
          </a:prstGeom>
        </p:spPr>
      </p:pic>
      <p:sp>
        <p:nvSpPr>
          <p:cNvPr id="33" name="Text 16">
            <a:extLst>
              <a:ext uri="{FF2B5EF4-FFF2-40B4-BE49-F238E27FC236}">
                <a16:creationId xmlns:a16="http://schemas.microsoft.com/office/drawing/2014/main" id="{2CE2F1D7-90F1-C715-83B7-B0EA713513F8}"/>
              </a:ext>
            </a:extLst>
          </p:cNvPr>
          <p:cNvSpPr/>
          <p:nvPr/>
        </p:nvSpPr>
        <p:spPr>
          <a:xfrm>
            <a:off x="1250163" y="2562734"/>
            <a:ext cx="2122381" cy="3392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220" b="1" dirty="0">
                <a:solidFill>
                  <a:schemeClr val="accent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Top Position:</a:t>
            </a:r>
            <a:endParaRPr lang="en-US" sz="122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7797" y="1927245"/>
            <a:ext cx="7242175" cy="3309774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de-DE" sz="1800" b="1" dirty="0" err="1"/>
              <a:t>Occupational</a:t>
            </a:r>
            <a:r>
              <a:rPr lang="de-DE" sz="1800" b="1" dirty="0"/>
              <a:t> </a:t>
            </a:r>
            <a:r>
              <a:rPr lang="de-DE" sz="1800" b="1" dirty="0" err="1"/>
              <a:t>field</a:t>
            </a:r>
            <a:endParaRPr lang="de-DE" sz="1800" b="1" dirty="0"/>
          </a:p>
          <a:p>
            <a:pPr marL="0" indent="0" eaLnBrk="1" hangingPunct="1">
              <a:buNone/>
            </a:pPr>
            <a:endParaRPr lang="de-DE" sz="1800" dirty="0"/>
          </a:p>
          <a:p>
            <a:pPr eaLnBrk="1" hangingPunct="1"/>
            <a:r>
              <a:rPr lang="en-US" sz="1800" dirty="0"/>
              <a:t>Economics is open to various fields and positions </a:t>
            </a:r>
          </a:p>
          <a:p>
            <a:pPr eaLnBrk="1" hangingPunct="1"/>
            <a:r>
              <a:rPr lang="en-US" sz="1800" dirty="0"/>
              <a:t>Examples are positions in banking, insurance, medium-sized enterprises with an international orientation, consulting, public and international organizations</a:t>
            </a:r>
          </a:p>
          <a:p>
            <a:pPr eaLnBrk="1" hangingPunct="1"/>
            <a:r>
              <a:rPr lang="en-US" sz="1800" dirty="0"/>
              <a:t>Doctorate in the field of economics, business administration, political science</a:t>
            </a:r>
          </a:p>
          <a:p>
            <a:pPr eaLnBrk="1" hangingPunct="1"/>
            <a:r>
              <a:rPr lang="en-US" sz="1800" dirty="0"/>
              <a:t>Economists have one of the lowest unemployment rates in Germany. </a:t>
            </a:r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AA538E89-6BEE-0712-104B-86CBDEACE64F}"/>
              </a:ext>
            </a:extLst>
          </p:cNvPr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E65A1C"/>
          </a:solidFill>
          <a:ln w="12700">
            <a:solidFill>
              <a:srgbClr val="E65A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243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9" name="Rectangle 87"/>
          <p:cNvSpPr>
            <a:spLocks noGrp="1" noChangeArrowheads="1"/>
          </p:cNvSpPr>
          <p:nvPr>
            <p:ph type="title"/>
          </p:nvPr>
        </p:nvSpPr>
        <p:spPr bwMode="auto">
          <a:xfrm>
            <a:off x="1692275" y="188913"/>
            <a:ext cx="6994525" cy="4365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sz="2000">
                <a:solidFill>
                  <a:schemeClr val="tx1">
                    <a:lumMod val="75000"/>
                    <a:lumOff val="25000"/>
                  </a:schemeClr>
                </a:solidFill>
              </a:rPr>
              <a:t>Master of Science 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</a:t>
            </a:r>
            <a:b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International Economics </a:t>
            </a:r>
            <a:r>
              <a:rPr lang="de-DE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and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Business</a:t>
            </a:r>
          </a:p>
        </p:txBody>
      </p:sp>
      <p:sp>
        <p:nvSpPr>
          <p:cNvPr id="5" name="Rechteck 4"/>
          <p:cNvSpPr/>
          <p:nvPr/>
        </p:nvSpPr>
        <p:spPr>
          <a:xfrm>
            <a:off x="1769164" y="1178623"/>
            <a:ext cx="7060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/>
              <a:t>373 </a:t>
            </a:r>
            <a:r>
              <a:rPr lang="de-DE" b="1" dirty="0" err="1"/>
              <a:t>applications</a:t>
            </a:r>
            <a:r>
              <a:rPr lang="de-DE" b="1" dirty="0"/>
              <a:t> in 2025</a:t>
            </a:r>
          </a:p>
          <a:p>
            <a:r>
              <a:rPr lang="de-DE" dirty="0"/>
              <a:t>106 </a:t>
            </a:r>
            <a:r>
              <a:rPr lang="de-DE" dirty="0" err="1"/>
              <a:t>passed</a:t>
            </a:r>
            <a:r>
              <a:rPr lang="de-DE" dirty="0"/>
              <a:t> </a:t>
            </a:r>
            <a:r>
              <a:rPr lang="de-DE" dirty="0" err="1"/>
              <a:t>stage</a:t>
            </a:r>
            <a:r>
              <a:rPr lang="de-DE" dirty="0"/>
              <a:t> 1 </a:t>
            </a:r>
          </a:p>
          <a:p>
            <a:r>
              <a:rPr lang="de-DE" dirty="0"/>
              <a:t>	</a:t>
            </a:r>
            <a:r>
              <a:rPr lang="de-DE" dirty="0" err="1"/>
              <a:t>Checking</a:t>
            </a:r>
            <a:r>
              <a:rPr lang="de-DE" dirty="0"/>
              <a:t> the </a:t>
            </a:r>
            <a:r>
              <a:rPr lang="de-DE" dirty="0" err="1"/>
              <a:t>bachelor</a:t>
            </a:r>
            <a:r>
              <a:rPr lang="de-DE" dirty="0"/>
              <a:t> </a:t>
            </a:r>
            <a:r>
              <a:rPr lang="de-DE" dirty="0" err="1"/>
              <a:t>degree</a:t>
            </a:r>
            <a:r>
              <a:rPr lang="de-DE" dirty="0"/>
              <a:t> or </a:t>
            </a:r>
            <a:r>
              <a:rPr lang="de-DE" dirty="0" err="1"/>
              <a:t>transcript</a:t>
            </a:r>
            <a:r>
              <a:rPr lang="de-DE" dirty="0"/>
              <a:t> of 	</a:t>
            </a:r>
            <a:r>
              <a:rPr lang="de-DE" dirty="0" err="1"/>
              <a:t>records</a:t>
            </a:r>
            <a:r>
              <a:rPr lang="de-DE" dirty="0"/>
              <a:t> grades and </a:t>
            </a:r>
            <a:r>
              <a:rPr lang="de-DE" dirty="0" err="1"/>
              <a:t>focus</a:t>
            </a:r>
            <a:r>
              <a:rPr lang="de-DE" dirty="0"/>
              <a:t> on </a:t>
            </a:r>
            <a:r>
              <a:rPr lang="de-DE" dirty="0" err="1"/>
              <a:t>economics</a:t>
            </a:r>
            <a:r>
              <a:rPr lang="de-DE" dirty="0"/>
              <a:t> and </a:t>
            </a:r>
            <a:r>
              <a:rPr lang="de-DE" dirty="0" err="1"/>
              <a:t>methods</a:t>
            </a:r>
            <a:endParaRPr lang="de-DE" dirty="0"/>
          </a:p>
          <a:p>
            <a:r>
              <a:rPr lang="de-DE" dirty="0"/>
              <a:t>41 </a:t>
            </a:r>
            <a:r>
              <a:rPr lang="de-DE" dirty="0" err="1"/>
              <a:t>passed</a:t>
            </a:r>
            <a:r>
              <a:rPr lang="de-DE" dirty="0"/>
              <a:t> </a:t>
            </a:r>
            <a:r>
              <a:rPr lang="de-DE" dirty="0" err="1"/>
              <a:t>stage</a:t>
            </a:r>
            <a:r>
              <a:rPr lang="de-DE" dirty="0"/>
              <a:t> 2 </a:t>
            </a:r>
          </a:p>
          <a:p>
            <a:r>
              <a:rPr lang="de-DE" dirty="0"/>
              <a:t>	Interview via Zoom, </a:t>
            </a:r>
            <a:r>
              <a:rPr lang="de-DE" dirty="0" err="1"/>
              <a:t>consisting</a:t>
            </a:r>
            <a:r>
              <a:rPr lang="de-DE" dirty="0"/>
              <a:t> of </a:t>
            </a:r>
            <a:r>
              <a:rPr lang="de-DE" dirty="0" err="1"/>
              <a:t>single</a:t>
            </a:r>
            <a:r>
              <a:rPr lang="de-DE" dirty="0"/>
              <a:t> choice </a:t>
            </a:r>
            <a:r>
              <a:rPr lang="de-DE" dirty="0" err="1"/>
              <a:t>test</a:t>
            </a:r>
            <a:r>
              <a:rPr lang="de-DE" dirty="0"/>
              <a:t> and 	</a:t>
            </a:r>
            <a:r>
              <a:rPr lang="de-DE" dirty="0" err="1"/>
              <a:t>presentation</a:t>
            </a:r>
            <a:r>
              <a:rPr lang="de-DE" dirty="0"/>
              <a:t>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2718C8F-4110-DD10-DDED-818CDA4BA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836" y="3209947"/>
            <a:ext cx="6495227" cy="3902339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84882610-61FE-803F-76A8-12E17B5436DB}"/>
              </a:ext>
            </a:extLst>
          </p:cNvPr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E65A1C"/>
          </a:solidFill>
          <a:ln w="12700">
            <a:solidFill>
              <a:srgbClr val="E65A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431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dirty="0"/>
          </a:p>
        </p:txBody>
      </p:sp>
      <p:sp>
        <p:nvSpPr>
          <p:cNvPr id="42" name="AutoShape 25">
            <a:extLst>
              <a:ext uri="{FF2B5EF4-FFF2-40B4-BE49-F238E27FC236}">
                <a16:creationId xmlns:a16="http://schemas.microsoft.com/office/drawing/2014/main" id="{5490A56B-3385-463D-8412-B348790DC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776" y="921113"/>
            <a:ext cx="1224000" cy="4010810"/>
          </a:xfrm>
          <a:prstGeom prst="roundRect">
            <a:avLst>
              <a:gd name="adj" fmla="val 16667"/>
            </a:avLst>
          </a:prstGeom>
          <a:solidFill>
            <a:schemeClr val="accent1">
              <a:alpha val="80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36000" tIns="36000" rIns="3600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0"/>
              </a:spcAft>
            </a:pPr>
            <a:r>
              <a:rPr lang="en-GB" sz="1050" dirty="0"/>
              <a:t>Foundations of Econometrics</a:t>
            </a:r>
          </a:p>
          <a:p>
            <a:pPr>
              <a:spcAft>
                <a:spcPts val="300"/>
              </a:spcAft>
            </a:pPr>
            <a:r>
              <a:rPr lang="de-DE" sz="1050" dirty="0">
                <a:latin typeface="Arial" pitchFamily="34" charset="0"/>
                <a:cs typeface="Arial" pitchFamily="34" charset="0"/>
              </a:rPr>
              <a:t>Topics in Applied </a:t>
            </a:r>
            <a:r>
              <a:rPr lang="de-DE" sz="1050" dirty="0" err="1">
                <a:latin typeface="Arial" pitchFamily="34" charset="0"/>
                <a:cs typeface="Arial" pitchFamily="34" charset="0"/>
              </a:rPr>
              <a:t>Econometrics</a:t>
            </a:r>
            <a:endParaRPr lang="de-DE" sz="1050" dirty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300"/>
              </a:spcAft>
            </a:pPr>
            <a:r>
              <a:rPr lang="de-DE" sz="1050" dirty="0">
                <a:latin typeface="Arial" pitchFamily="34" charset="0"/>
                <a:cs typeface="Arial" pitchFamily="34" charset="0"/>
              </a:rPr>
              <a:t>Behavioral Game Theory</a:t>
            </a:r>
          </a:p>
          <a:p>
            <a:pPr>
              <a:spcAft>
                <a:spcPts val="300"/>
              </a:spcAft>
            </a:pPr>
            <a:r>
              <a:rPr lang="de-DE" sz="1050" dirty="0">
                <a:latin typeface="Arial" pitchFamily="34" charset="0"/>
                <a:cs typeface="Arial" pitchFamily="34" charset="0"/>
              </a:rPr>
              <a:t>Experimental Economics</a:t>
            </a:r>
          </a:p>
          <a:p>
            <a:pPr>
              <a:spcAft>
                <a:spcPts val="300"/>
              </a:spcAft>
            </a:pPr>
            <a:r>
              <a:rPr lang="de-DE" sz="1050" dirty="0">
                <a:latin typeface="Arial" pitchFamily="34" charset="0"/>
                <a:cs typeface="Arial" pitchFamily="34" charset="0"/>
              </a:rPr>
              <a:t>Seminar Applied </a:t>
            </a:r>
            <a:r>
              <a:rPr lang="de-DE" sz="1050" dirty="0" err="1">
                <a:latin typeface="Arial" pitchFamily="34" charset="0"/>
                <a:cs typeface="Arial" pitchFamily="34" charset="0"/>
              </a:rPr>
              <a:t>Statistics</a:t>
            </a:r>
            <a:endParaRPr lang="de-DE" sz="1050" dirty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300"/>
              </a:spcAft>
            </a:pPr>
            <a:r>
              <a:rPr lang="de-DE" sz="1050" dirty="0">
                <a:latin typeface="Arial" pitchFamily="34" charset="0"/>
                <a:cs typeface="Arial" pitchFamily="34" charset="0"/>
              </a:rPr>
              <a:t>Advanced Data Analytics</a:t>
            </a:r>
          </a:p>
          <a:p>
            <a:pPr>
              <a:spcAft>
                <a:spcPts val="300"/>
              </a:spcAft>
            </a:pPr>
            <a:r>
              <a:rPr lang="de-DE" sz="1050" dirty="0" err="1">
                <a:latin typeface="Arial" pitchFamily="34" charset="0"/>
                <a:cs typeface="Arial" pitchFamily="34" charset="0"/>
              </a:rPr>
              <a:t>Fundamentals</a:t>
            </a:r>
            <a:r>
              <a:rPr lang="de-DE" sz="105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050" dirty="0" err="1">
                <a:latin typeface="Arial" pitchFamily="34" charset="0"/>
                <a:cs typeface="Arial" pitchFamily="34" charset="0"/>
              </a:rPr>
              <a:t>of</a:t>
            </a:r>
            <a:r>
              <a:rPr lang="de-DE" sz="1050" dirty="0">
                <a:latin typeface="Arial" pitchFamily="34" charset="0"/>
                <a:cs typeface="Arial" pitchFamily="34" charset="0"/>
              </a:rPr>
              <a:t> Business Analytics</a:t>
            </a:r>
          </a:p>
          <a:p>
            <a:pPr>
              <a:spcAft>
                <a:spcPts val="300"/>
              </a:spcAft>
            </a:pPr>
            <a:r>
              <a:rPr lang="de-DE" sz="1050" dirty="0">
                <a:latin typeface="Arial" pitchFamily="34" charset="0"/>
                <a:cs typeface="Arial" pitchFamily="34" charset="0"/>
              </a:rPr>
              <a:t>Computational </a:t>
            </a:r>
            <a:r>
              <a:rPr lang="de-DE" sz="1050" dirty="0" err="1">
                <a:latin typeface="Arial" pitchFamily="34" charset="0"/>
                <a:cs typeface="Arial" pitchFamily="34" charset="0"/>
              </a:rPr>
              <a:t>Statistics</a:t>
            </a:r>
            <a:r>
              <a:rPr lang="de-DE" sz="1050" dirty="0">
                <a:latin typeface="Arial" pitchFamily="34" charset="0"/>
                <a:cs typeface="Arial" pitchFamily="34" charset="0"/>
              </a:rPr>
              <a:t> – Regression and Learning in R</a:t>
            </a:r>
          </a:p>
          <a:p>
            <a:pPr>
              <a:spcAft>
                <a:spcPts val="300"/>
              </a:spcAft>
            </a:pPr>
            <a:r>
              <a:rPr lang="de-DE" sz="1050" dirty="0">
                <a:latin typeface="Arial" pitchFamily="34" charset="0"/>
                <a:cs typeface="Arial" pitchFamily="34" charset="0"/>
              </a:rPr>
              <a:t>Lectures in Advanced Methods 1 + 2</a:t>
            </a:r>
          </a:p>
          <a:p>
            <a:pPr>
              <a:spcAft>
                <a:spcPts val="300"/>
              </a:spcAft>
            </a:pPr>
            <a:endParaRPr lang="de-DE"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15">
            <a:extLst>
              <a:ext uri="{FF2B5EF4-FFF2-40B4-BE49-F238E27FC236}">
                <a16:creationId xmlns:a16="http://schemas.microsoft.com/office/drawing/2014/main" id="{BD8777C4-5AD1-4E07-950E-8A9B8734F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769" y="261330"/>
            <a:ext cx="1224137" cy="491922"/>
          </a:xfrm>
          <a:prstGeom prst="roundRect">
            <a:avLst/>
          </a:prstGeom>
          <a:solidFill>
            <a:srgbClr val="65A38B">
              <a:alpha val="80000"/>
            </a:srgb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36000" tIns="3600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de-DE" sz="1200" dirty="0">
                <a:latin typeface="Arial" pitchFamily="34" charset="0"/>
                <a:cs typeface="Arial" pitchFamily="34" charset="0"/>
              </a:rPr>
              <a:t>A: Core Courses 25-30 ECTS</a:t>
            </a:r>
          </a:p>
        </p:txBody>
      </p:sp>
      <p:cxnSp>
        <p:nvCxnSpPr>
          <p:cNvPr id="52" name="Gerade Verbindung 27">
            <a:extLst>
              <a:ext uri="{FF2B5EF4-FFF2-40B4-BE49-F238E27FC236}">
                <a16:creationId xmlns:a16="http://schemas.microsoft.com/office/drawing/2014/main" id="{67F7CC81-C7E8-440B-A0CC-3461759B2185}"/>
              </a:ext>
            </a:extLst>
          </p:cNvPr>
          <p:cNvCxnSpPr/>
          <p:nvPr/>
        </p:nvCxnSpPr>
        <p:spPr>
          <a:xfrm>
            <a:off x="155885" y="7188278"/>
            <a:ext cx="8712790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AutoShape 23">
            <a:extLst>
              <a:ext uri="{FF2B5EF4-FFF2-40B4-BE49-F238E27FC236}">
                <a16:creationId xmlns:a16="http://schemas.microsoft.com/office/drawing/2014/main" id="{D7DE1B83-AA06-4207-9E52-6A6EECF2E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6650" y="921112"/>
            <a:ext cx="1224000" cy="5165651"/>
          </a:xfrm>
          <a:prstGeom prst="roundRect">
            <a:avLst>
              <a:gd name="adj" fmla="val 13309"/>
            </a:avLst>
          </a:prstGeom>
          <a:solidFill>
            <a:schemeClr val="accent3">
              <a:alpha val="80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36000" tIns="36000" rIns="3600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Evaluation of Development Policies</a:t>
            </a:r>
          </a:p>
          <a:p>
            <a:pPr>
              <a:spcAft>
                <a:spcPts val="300"/>
              </a:spcAft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Economics of Corruption</a:t>
            </a:r>
          </a:p>
          <a:p>
            <a:pPr>
              <a:spcAft>
                <a:spcPts val="300"/>
              </a:spcAft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Population Economics</a:t>
            </a:r>
          </a:p>
          <a:p>
            <a:pPr>
              <a:spcAft>
                <a:spcPts val="300"/>
              </a:spcAft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Behavioral Public Economics</a:t>
            </a:r>
          </a:p>
          <a:p>
            <a:pPr>
              <a:spcAft>
                <a:spcPts val="300"/>
              </a:spcAft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Seminar in Public Economics</a:t>
            </a:r>
          </a:p>
          <a:p>
            <a:pPr>
              <a:spcAft>
                <a:spcPts val="300"/>
              </a:spcAft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Economics of Education</a:t>
            </a:r>
          </a:p>
          <a:p>
            <a:pPr>
              <a:spcAft>
                <a:spcPts val="300"/>
              </a:spcAft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Economics of Crime</a:t>
            </a:r>
          </a:p>
          <a:p>
            <a:pPr>
              <a:spcAft>
                <a:spcPts val="300"/>
              </a:spcAft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Health, Development and Public Policy</a:t>
            </a:r>
          </a:p>
          <a:p>
            <a:pPr>
              <a:spcAft>
                <a:spcPts val="300"/>
              </a:spcAft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Growth, Inequality and Poverty</a:t>
            </a:r>
          </a:p>
          <a:p>
            <a:pPr>
              <a:spcAft>
                <a:spcPts val="300"/>
              </a:spcAft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Seminar in Development Economics</a:t>
            </a:r>
          </a:p>
          <a:p>
            <a:pPr>
              <a:spcAft>
                <a:spcPts val="300"/>
              </a:spcAft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Lectures in Governance, Institutions and Development 1 + 2</a:t>
            </a:r>
          </a:p>
        </p:txBody>
      </p:sp>
      <p:sp>
        <p:nvSpPr>
          <p:cNvPr id="54" name="AutoShape 23">
            <a:extLst>
              <a:ext uri="{FF2B5EF4-FFF2-40B4-BE49-F238E27FC236}">
                <a16:creationId xmlns:a16="http://schemas.microsoft.com/office/drawing/2014/main" id="{C486B5B0-5148-44F7-846E-5DF11285D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253" y="891795"/>
            <a:ext cx="1224000" cy="5333907"/>
          </a:xfrm>
          <a:prstGeom prst="roundRect">
            <a:avLst>
              <a:gd name="adj" fmla="val 13309"/>
            </a:avLst>
          </a:prstGeom>
          <a:solidFill>
            <a:schemeClr val="accent4">
              <a:alpha val="80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36000" tIns="36000" rIns="3600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Sustainable Leadership</a:t>
            </a:r>
          </a:p>
          <a:p>
            <a:pPr>
              <a:spcAft>
                <a:spcPts val="300"/>
              </a:spcAft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Organizational and Competitive Strategy</a:t>
            </a:r>
          </a:p>
          <a:p>
            <a:pPr>
              <a:spcAft>
                <a:spcPts val="300"/>
              </a:spcAft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Strategic Innovation and Change</a:t>
            </a:r>
          </a:p>
          <a:p>
            <a:pPr>
              <a:spcAft>
                <a:spcPts val="300"/>
              </a:spcAft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International Accounting</a:t>
            </a:r>
          </a:p>
          <a:p>
            <a:pPr>
              <a:spcAft>
                <a:spcPts val="300"/>
              </a:spcAft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Reporting of Digital Business Models</a:t>
            </a:r>
          </a:p>
          <a:p>
            <a:pPr>
              <a:spcAft>
                <a:spcPts val="300"/>
              </a:spcAft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Advanced International Accounting</a:t>
            </a:r>
          </a:p>
          <a:p>
            <a:pPr>
              <a:spcAft>
                <a:spcPts val="300"/>
              </a:spcAft>
            </a:pPr>
            <a:r>
              <a:rPr lang="en-US" sz="1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Telecommunica-tions</a:t>
            </a:r>
            <a:r>
              <a:rPr lang="en-US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Management </a:t>
            </a:r>
          </a:p>
          <a:p>
            <a:pPr>
              <a:spcAft>
                <a:spcPts val="300"/>
              </a:spcAft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Electronic Markets</a:t>
            </a:r>
          </a:p>
          <a:p>
            <a:pPr>
              <a:spcAft>
                <a:spcPts val="300"/>
              </a:spcAft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Organizational Behavior</a:t>
            </a:r>
          </a:p>
          <a:p>
            <a:pPr>
              <a:spcAft>
                <a:spcPts val="300"/>
              </a:spcAft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Financial Statement Analysis</a:t>
            </a:r>
          </a:p>
          <a:p>
            <a:pPr>
              <a:spcAft>
                <a:spcPts val="300"/>
              </a:spcAft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International Cooperation and Networks</a:t>
            </a:r>
          </a:p>
          <a:p>
            <a:pPr>
              <a:spcAft>
                <a:spcPts val="300"/>
              </a:spcAft>
            </a:pPr>
            <a:r>
              <a:rPr lang="en-US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Lectures in Advanced Business Administration</a:t>
            </a:r>
          </a:p>
        </p:txBody>
      </p:sp>
      <p:sp>
        <p:nvSpPr>
          <p:cNvPr id="55" name="AutoShape 23">
            <a:extLst>
              <a:ext uri="{FF2B5EF4-FFF2-40B4-BE49-F238E27FC236}">
                <a16:creationId xmlns:a16="http://schemas.microsoft.com/office/drawing/2014/main" id="{D49C511A-52C5-455B-9FBF-49048C3D8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1243" y="921113"/>
            <a:ext cx="1224000" cy="4438827"/>
          </a:xfrm>
          <a:prstGeom prst="roundRect">
            <a:avLst>
              <a:gd name="adj" fmla="val 13309"/>
            </a:avLst>
          </a:prstGeom>
          <a:solidFill>
            <a:schemeClr val="accent2">
              <a:alpha val="80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36000" tIns="36000" rIns="3600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Advanced International Trade</a:t>
            </a:r>
          </a:p>
          <a:p>
            <a:pPr>
              <a:spcAft>
                <a:spcPts val="300"/>
              </a:spcAft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The Empirics of International Trade</a:t>
            </a:r>
          </a:p>
          <a:p>
            <a:pPr>
              <a:spcAft>
                <a:spcPts val="300"/>
              </a:spcAft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Recent Topics in International Trade</a:t>
            </a:r>
          </a:p>
          <a:p>
            <a:pPr>
              <a:spcAft>
                <a:spcPts val="300"/>
              </a:spcAft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International Monetary Economics</a:t>
            </a:r>
          </a:p>
          <a:p>
            <a:pPr>
              <a:spcAft>
                <a:spcPts val="300"/>
              </a:spcAft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Seminar Advanced Macroeconomics</a:t>
            </a:r>
          </a:p>
          <a:p>
            <a:pPr>
              <a:spcAft>
                <a:spcPts val="300"/>
              </a:spcAft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Advanced Corporate Finance 1 + 2</a:t>
            </a:r>
          </a:p>
          <a:p>
            <a:pPr>
              <a:spcAft>
                <a:spcPts val="300"/>
              </a:spcAft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Seminar Advanced Corp. Finance</a:t>
            </a:r>
          </a:p>
          <a:p>
            <a:pPr>
              <a:spcAft>
                <a:spcPts val="300"/>
              </a:spcAft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Lectures in Advanced International Economics 1 + 2 </a:t>
            </a:r>
          </a:p>
        </p:txBody>
      </p:sp>
      <p:sp>
        <p:nvSpPr>
          <p:cNvPr id="56" name="AutoShape 23">
            <a:extLst>
              <a:ext uri="{FF2B5EF4-FFF2-40B4-BE49-F238E27FC236}">
                <a16:creationId xmlns:a16="http://schemas.microsoft.com/office/drawing/2014/main" id="{E8EE068D-7E1D-48BD-AA37-F7A44C171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9824" y="891795"/>
            <a:ext cx="900000" cy="1637396"/>
          </a:xfrm>
          <a:prstGeom prst="roundRect">
            <a:avLst>
              <a:gd name="adj" fmla="val 13309"/>
            </a:avLst>
          </a:prstGeom>
          <a:solidFill>
            <a:schemeClr val="accent5">
              <a:alpha val="80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36000" tIns="36000" rIns="3600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r>
              <a:rPr lang="en-US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English</a:t>
            </a:r>
          </a:p>
          <a:p>
            <a:pPr>
              <a:spcAft>
                <a:spcPts val="1000"/>
              </a:spcAft>
            </a:pPr>
            <a:r>
              <a:rPr lang="en-US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French</a:t>
            </a:r>
          </a:p>
          <a:p>
            <a:pPr>
              <a:spcAft>
                <a:spcPts val="1000"/>
              </a:spcAft>
            </a:pPr>
            <a:r>
              <a:rPr lang="en-US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Spanish</a:t>
            </a:r>
          </a:p>
          <a:p>
            <a:pPr>
              <a:spcAft>
                <a:spcPts val="1000"/>
              </a:spcAft>
            </a:pPr>
            <a:r>
              <a:rPr lang="en-US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German</a:t>
            </a:r>
          </a:p>
          <a:p>
            <a:pPr>
              <a:spcAft>
                <a:spcPts val="1000"/>
              </a:spcAft>
            </a:pPr>
            <a:r>
              <a:rPr lang="en-US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Further languages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15">
                <a:extLst>
                  <a:ext uri="{FF2B5EF4-FFF2-40B4-BE49-F238E27FC236}">
                    <a16:creationId xmlns:a16="http://schemas.microsoft.com/office/drawing/2014/main" id="{CE4EFD79-27C3-4E56-A843-2FF6E51C35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6535" y="261330"/>
                <a:ext cx="1224136" cy="491922"/>
              </a:xfrm>
              <a:prstGeom prst="roundRect">
                <a:avLst/>
              </a:prstGeom>
              <a:solidFill>
                <a:schemeClr val="accent1">
                  <a:alpha val="80000"/>
                </a:schemeClr>
              </a:solidFill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36000" tIns="36000" rIns="36000" bIns="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1000"/>
                  </a:spcAft>
                </a:pPr>
                <a:r>
                  <a:rPr lang="de-DE" sz="1200" dirty="0">
                    <a:latin typeface="Arial" pitchFamily="34" charset="0"/>
                    <a:cs typeface="Arial" pitchFamily="34" charset="0"/>
                  </a:rPr>
                  <a:t>B: Adv. Methods </a:t>
                </a:r>
                <a14:m>
                  <m:oMath xmlns:m="http://schemas.openxmlformats.org/officeDocument/2006/math">
                    <m:r>
                      <a:rPr lang="de-DE" sz="1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≥</m:t>
                    </m:r>
                  </m:oMath>
                </a14:m>
                <a:r>
                  <a:rPr lang="de-DE" sz="1200" dirty="0">
                    <a:latin typeface="Arial" pitchFamily="34" charset="0"/>
                    <a:cs typeface="Arial" pitchFamily="34" charset="0"/>
                  </a:rPr>
                  <a:t> 10 ECTS</a:t>
                </a:r>
              </a:p>
            </p:txBody>
          </p:sp>
        </mc:Choice>
        <mc:Fallback xmlns="">
          <p:sp>
            <p:nvSpPr>
              <p:cNvPr id="57" name="Rectangle 15">
                <a:extLst>
                  <a:ext uri="{FF2B5EF4-FFF2-40B4-BE49-F238E27FC236}">
                    <a16:creationId xmlns:a16="http://schemas.microsoft.com/office/drawing/2014/main" id="{CE4EFD79-27C3-4E56-A843-2FF6E51C35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36535" y="261330"/>
                <a:ext cx="1224136" cy="491922"/>
              </a:xfrm>
              <a:prstGeom prst="roundRect">
                <a:avLst/>
              </a:prstGeom>
              <a:blipFill>
                <a:blip r:embed="rId2"/>
                <a:stretch>
                  <a:fillRect l="-1961" r="-4412" b="-1190"/>
                </a:stretch>
              </a:blipFill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15">
                <a:extLst>
                  <a:ext uri="{FF2B5EF4-FFF2-40B4-BE49-F238E27FC236}">
                    <a16:creationId xmlns:a16="http://schemas.microsoft.com/office/drawing/2014/main" id="{0DB6146D-BBF1-450D-B410-883A95775D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58300" y="262670"/>
                <a:ext cx="1224000" cy="490581"/>
              </a:xfrm>
              <a:prstGeom prst="roundRect">
                <a:avLst/>
              </a:prstGeom>
              <a:solidFill>
                <a:schemeClr val="accent2">
                  <a:alpha val="80000"/>
                </a:schemeClr>
              </a:solidFill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36000" tIns="36000" rIns="36000" bIns="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spcAft>
                    <a:spcPts val="1000"/>
                  </a:spcAft>
                </a:pPr>
                <a:r>
                  <a:rPr lang="de-DE" sz="1200" dirty="0">
                    <a:latin typeface="Arial" pitchFamily="34" charset="0"/>
                    <a:cs typeface="Arial" pitchFamily="34" charset="0"/>
                  </a:rPr>
                  <a:t>C: Global Econ. </a:t>
                </a:r>
                <a14:m>
                  <m:oMath xmlns:m="http://schemas.openxmlformats.org/officeDocument/2006/math">
                    <m:r>
                      <a:rPr lang="de-DE" sz="1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≥</m:t>
                    </m:r>
                  </m:oMath>
                </a14:m>
                <a:r>
                  <a:rPr lang="de-DE" sz="1200" dirty="0">
                    <a:latin typeface="Arial" pitchFamily="34" charset="0"/>
                    <a:cs typeface="Arial" pitchFamily="34" charset="0"/>
                  </a:rPr>
                  <a:t> 10 ECTS</a:t>
                </a:r>
              </a:p>
            </p:txBody>
          </p:sp>
        </mc:Choice>
        <mc:Fallback xmlns="">
          <p:sp>
            <p:nvSpPr>
              <p:cNvPr id="58" name="Rectangle 15">
                <a:extLst>
                  <a:ext uri="{FF2B5EF4-FFF2-40B4-BE49-F238E27FC236}">
                    <a16:creationId xmlns:a16="http://schemas.microsoft.com/office/drawing/2014/main" id="{0DB6146D-BBF1-450D-B410-883A95775D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8300" y="262670"/>
                <a:ext cx="1224000" cy="490581"/>
              </a:xfrm>
              <a:prstGeom prst="roundRect">
                <a:avLst/>
              </a:prstGeom>
              <a:blipFill>
                <a:blip r:embed="rId3"/>
                <a:stretch>
                  <a:fillRect l="-2451" r="-1961" b="-1190"/>
                </a:stretch>
              </a:blipFill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15">
                <a:extLst>
                  <a:ext uri="{FF2B5EF4-FFF2-40B4-BE49-F238E27FC236}">
                    <a16:creationId xmlns:a16="http://schemas.microsoft.com/office/drawing/2014/main" id="{547574B5-30FB-4900-875F-C264278A7C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9929" y="261329"/>
                <a:ext cx="1224000" cy="490581"/>
              </a:xfrm>
              <a:prstGeom prst="roundRect">
                <a:avLst/>
              </a:prstGeom>
              <a:solidFill>
                <a:schemeClr val="accent3">
                  <a:alpha val="80000"/>
                </a:schemeClr>
              </a:solidFill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36000" tIns="36000" rIns="36000" bIns="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de-DE" sz="1200" dirty="0">
                    <a:latin typeface="Arial" pitchFamily="34" charset="0"/>
                    <a:cs typeface="Arial" pitchFamily="34" charset="0"/>
                  </a:rPr>
                  <a:t>D: </a:t>
                </a:r>
                <a:r>
                  <a:rPr lang="de-DE" sz="1200" dirty="0" err="1">
                    <a:latin typeface="Arial" pitchFamily="34" charset="0"/>
                    <a:cs typeface="Arial" pitchFamily="34" charset="0"/>
                  </a:rPr>
                  <a:t>Gov</a:t>
                </a:r>
                <a:r>
                  <a:rPr lang="de-DE" sz="1200" dirty="0">
                    <a:latin typeface="Arial" pitchFamily="34" charset="0"/>
                    <a:cs typeface="Arial" pitchFamily="34" charset="0"/>
                  </a:rPr>
                  <a:t> &amp; </a:t>
                </a:r>
                <a:r>
                  <a:rPr lang="de-DE" sz="1200" dirty="0" err="1">
                    <a:latin typeface="Arial" pitchFamily="34" charset="0"/>
                    <a:cs typeface="Arial" pitchFamily="34" charset="0"/>
                  </a:rPr>
                  <a:t>Dev</a:t>
                </a:r>
                <a:r>
                  <a:rPr lang="de-DE" sz="1200" dirty="0">
                    <a:latin typeface="Arial" pitchFamily="34" charset="0"/>
                    <a:cs typeface="Arial" pitchFamily="34" charset="0"/>
                  </a:rPr>
                  <a:t>. </a:t>
                </a:r>
                <a14:m>
                  <m:oMath xmlns:m="http://schemas.openxmlformats.org/officeDocument/2006/math">
                    <m:r>
                      <a:rPr lang="de-DE" sz="1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≥</m:t>
                    </m:r>
                  </m:oMath>
                </a14:m>
                <a:r>
                  <a:rPr lang="de-DE" sz="1200" dirty="0">
                    <a:latin typeface="Arial" pitchFamily="34" charset="0"/>
                    <a:cs typeface="Arial" pitchFamily="34" charset="0"/>
                  </a:rPr>
                  <a:t> 10 ECTS </a:t>
                </a:r>
              </a:p>
            </p:txBody>
          </p:sp>
        </mc:Choice>
        <mc:Fallback xmlns="">
          <p:sp>
            <p:nvSpPr>
              <p:cNvPr id="59" name="Rectangle 15">
                <a:extLst>
                  <a:ext uri="{FF2B5EF4-FFF2-40B4-BE49-F238E27FC236}">
                    <a16:creationId xmlns:a16="http://schemas.microsoft.com/office/drawing/2014/main" id="{547574B5-30FB-4900-875F-C264278A7C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79929" y="261329"/>
                <a:ext cx="1224000" cy="490581"/>
              </a:xfrm>
              <a:prstGeom prst="roundRect">
                <a:avLst/>
              </a:prstGeom>
              <a:blipFill>
                <a:blip r:embed="rId4"/>
                <a:stretch>
                  <a:fillRect b="-2410"/>
                </a:stretch>
              </a:blipFill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15">
                <a:extLst>
                  <a:ext uri="{FF2B5EF4-FFF2-40B4-BE49-F238E27FC236}">
                    <a16:creationId xmlns:a16="http://schemas.microsoft.com/office/drawing/2014/main" id="{058D467C-5309-4AD5-A475-02CFD210FB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5253" y="262670"/>
                <a:ext cx="1224000" cy="489239"/>
              </a:xfrm>
              <a:prstGeom prst="roundRect">
                <a:avLst/>
              </a:prstGeom>
              <a:solidFill>
                <a:schemeClr val="accent4">
                  <a:alpha val="80000"/>
                </a:schemeClr>
              </a:solidFill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36000" tIns="36000" rIns="36000" bIns="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Aft>
                    <a:spcPts val="1000"/>
                  </a:spcAft>
                </a:pPr>
                <a:r>
                  <a:rPr lang="de-DE" sz="1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E: Business      </a:t>
                </a:r>
                <a14:m>
                  <m:oMath xmlns:m="http://schemas.openxmlformats.org/officeDocument/2006/math">
                    <m:r>
                      <a:rPr lang="de-DE" sz="12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≤</m:t>
                    </m:r>
                  </m:oMath>
                </a14:m>
                <a:r>
                  <a:rPr lang="de-DE" sz="1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20 ECTS</a:t>
                </a:r>
              </a:p>
            </p:txBody>
          </p:sp>
        </mc:Choice>
        <mc:Fallback xmlns="">
          <p:sp>
            <p:nvSpPr>
              <p:cNvPr id="60" name="Rectangle 15">
                <a:extLst>
                  <a:ext uri="{FF2B5EF4-FFF2-40B4-BE49-F238E27FC236}">
                    <a16:creationId xmlns:a16="http://schemas.microsoft.com/office/drawing/2014/main" id="{058D467C-5309-4AD5-A475-02CFD210FB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5253" y="262670"/>
                <a:ext cx="1224000" cy="489239"/>
              </a:xfrm>
              <a:prstGeom prst="roundRect">
                <a:avLst/>
              </a:prstGeom>
              <a:blipFill>
                <a:blip r:embed="rId5"/>
                <a:stretch>
                  <a:fillRect r="-9852" b="-2410"/>
                </a:stretch>
              </a:blipFill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ectangle 15">
            <a:extLst>
              <a:ext uri="{FF2B5EF4-FFF2-40B4-BE49-F238E27FC236}">
                <a16:creationId xmlns:a16="http://schemas.microsoft.com/office/drawing/2014/main" id="{FD25CC8F-080F-446D-BF6B-BAF90ED5D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5662" y="261329"/>
            <a:ext cx="900000" cy="489239"/>
          </a:xfrm>
          <a:prstGeom prst="roundRect">
            <a:avLst/>
          </a:prstGeom>
          <a:solidFill>
            <a:schemeClr val="accent5">
              <a:alpha val="80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36000" tIns="36000" rIns="3600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de-DE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F: Lan-</a:t>
            </a:r>
            <a:r>
              <a:rPr lang="de-DE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guage</a:t>
            </a:r>
            <a:endParaRPr lang="de-DE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14568BB9-9027-4B17-91EE-16DCEB7D5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2070" y="261330"/>
            <a:ext cx="900000" cy="489238"/>
          </a:xfrm>
          <a:prstGeom prst="roundRect">
            <a:avLst/>
          </a:prstGeom>
          <a:solidFill>
            <a:schemeClr val="accent6">
              <a:alpha val="80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36000" tIns="36000" rIns="3600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de-DE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G: Interdisc.</a:t>
            </a:r>
          </a:p>
        </p:txBody>
      </p:sp>
      <p:sp>
        <p:nvSpPr>
          <p:cNvPr id="63" name="AutoShape 23">
            <a:extLst>
              <a:ext uri="{FF2B5EF4-FFF2-40B4-BE49-F238E27FC236}">
                <a16:creationId xmlns:a16="http://schemas.microsoft.com/office/drawing/2014/main" id="{502E89AD-1EA4-4673-8136-48DA065A3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769" y="891795"/>
            <a:ext cx="1223436" cy="3015188"/>
          </a:xfrm>
          <a:prstGeom prst="roundRect">
            <a:avLst>
              <a:gd name="adj" fmla="val 13309"/>
            </a:avLst>
          </a:prstGeom>
          <a:solidFill>
            <a:srgbClr val="65A38B">
              <a:alpha val="80000"/>
            </a:srgb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36000" tIns="3600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r>
              <a:rPr lang="de-DE" sz="1050" dirty="0">
                <a:latin typeface="Arial" pitchFamily="34" charset="0"/>
                <a:cs typeface="Arial" pitchFamily="34" charset="0"/>
              </a:rPr>
              <a:t>Advanced Macroeconomics</a:t>
            </a:r>
          </a:p>
          <a:p>
            <a:pPr>
              <a:spcAft>
                <a:spcPts val="1000"/>
              </a:spcAft>
            </a:pPr>
            <a:r>
              <a:rPr lang="de-DE" sz="1050" dirty="0">
                <a:latin typeface="Arial" pitchFamily="34" charset="0"/>
                <a:cs typeface="Arial" pitchFamily="34" charset="0"/>
              </a:rPr>
              <a:t>Advanced </a:t>
            </a:r>
            <a:r>
              <a:rPr lang="de-DE" sz="1050" dirty="0" err="1">
                <a:latin typeface="Arial" pitchFamily="34" charset="0"/>
                <a:cs typeface="Arial" pitchFamily="34" charset="0"/>
              </a:rPr>
              <a:t>Microeconomics</a:t>
            </a:r>
            <a:endParaRPr lang="de-DE" sz="1050" dirty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1000"/>
              </a:spcAft>
            </a:pPr>
            <a:r>
              <a:rPr lang="de-DE" sz="1050" dirty="0">
                <a:latin typeface="Arial" pitchFamily="34" charset="0"/>
                <a:cs typeface="Arial" pitchFamily="34" charset="0"/>
              </a:rPr>
              <a:t>Natural and Field Experiments</a:t>
            </a:r>
          </a:p>
          <a:p>
            <a:pPr>
              <a:spcAft>
                <a:spcPts val="1000"/>
              </a:spcAft>
            </a:pPr>
            <a:r>
              <a:rPr lang="de-DE" sz="1050" dirty="0" err="1">
                <a:latin typeface="Arial" pitchFamily="34" charset="0"/>
                <a:cs typeface="Arial" pitchFamily="34" charset="0"/>
              </a:rPr>
              <a:t>Fundamentals</a:t>
            </a:r>
            <a:r>
              <a:rPr lang="de-DE" sz="1050" dirty="0">
                <a:latin typeface="Arial" pitchFamily="34" charset="0"/>
                <a:cs typeface="Arial" pitchFamily="34" charset="0"/>
              </a:rPr>
              <a:t> of International Trade</a:t>
            </a:r>
          </a:p>
          <a:p>
            <a:pPr>
              <a:spcAft>
                <a:spcPts val="1000"/>
              </a:spcAft>
            </a:pPr>
            <a:r>
              <a:rPr lang="de-DE" sz="1050" dirty="0" err="1">
                <a:latin typeface="Arial" pitchFamily="34" charset="0"/>
                <a:cs typeface="Arial" pitchFamily="34" charset="0"/>
              </a:rPr>
              <a:t>Econometric</a:t>
            </a:r>
            <a:r>
              <a:rPr lang="de-DE" sz="1050" dirty="0">
                <a:latin typeface="Arial" pitchFamily="34" charset="0"/>
                <a:cs typeface="Arial" pitchFamily="34" charset="0"/>
              </a:rPr>
              <a:t> Methods</a:t>
            </a:r>
          </a:p>
          <a:p>
            <a:pPr>
              <a:spcAft>
                <a:spcPts val="1000"/>
              </a:spcAft>
            </a:pPr>
            <a:r>
              <a:rPr lang="de-DE" sz="1050" dirty="0">
                <a:latin typeface="Arial" pitchFamily="34" charset="0"/>
                <a:cs typeface="Arial" pitchFamily="34" charset="0"/>
              </a:rPr>
              <a:t>Micro Development Economics</a:t>
            </a:r>
          </a:p>
        </p:txBody>
      </p:sp>
      <p:sp>
        <p:nvSpPr>
          <p:cNvPr id="64" name="Rectangle 15">
            <a:extLst>
              <a:ext uri="{FF2B5EF4-FFF2-40B4-BE49-F238E27FC236}">
                <a16:creationId xmlns:a16="http://schemas.microsoft.com/office/drawing/2014/main" id="{D500DE05-FF9B-4527-88A9-7075AB23F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2070" y="891794"/>
            <a:ext cx="900000" cy="2230097"/>
          </a:xfrm>
          <a:prstGeom prst="roundRect">
            <a:avLst/>
          </a:prstGeom>
          <a:solidFill>
            <a:schemeClr val="accent6">
              <a:alpha val="80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vert="horz" wrap="square" lIns="36000" tIns="36000" rIns="3600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1000"/>
              </a:spcAft>
            </a:pPr>
            <a:r>
              <a:rPr lang="de-DE" sz="105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Interdisci-plinary</a:t>
            </a:r>
            <a:r>
              <a:rPr lang="de-DE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05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speciali-zation</a:t>
            </a:r>
            <a:r>
              <a:rPr lang="de-DE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</a:t>
            </a:r>
          </a:p>
          <a:p>
            <a:pPr lvl="0">
              <a:spcAft>
                <a:spcPts val="1000"/>
              </a:spcAft>
            </a:pPr>
            <a:r>
              <a:rPr lang="de-DE" sz="105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Interdisci-plinary</a:t>
            </a:r>
            <a:r>
              <a:rPr lang="de-DE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05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speciali-zation</a:t>
            </a:r>
            <a:r>
              <a:rPr lang="de-DE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</a:t>
            </a:r>
          </a:p>
          <a:p>
            <a:pPr lvl="0">
              <a:spcAft>
                <a:spcPts val="1000"/>
              </a:spcAft>
            </a:pPr>
            <a:r>
              <a:rPr lang="de-DE" sz="105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Interdisci-plinary</a:t>
            </a:r>
            <a:r>
              <a:rPr lang="de-DE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05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seminar</a:t>
            </a:r>
            <a:endParaRPr lang="de-DE" sz="10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274BF082-3C7C-F208-199C-3B5A644DB6FC}"/>
              </a:ext>
            </a:extLst>
          </p:cNvPr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E65A1C"/>
          </a:solidFill>
          <a:ln w="12700">
            <a:solidFill>
              <a:srgbClr val="E65A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noProof="0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044C845F-9908-04C0-8D81-A1EC7F405C9B}"/>
              </a:ext>
            </a:extLst>
          </p:cNvPr>
          <p:cNvGrpSpPr/>
          <p:nvPr/>
        </p:nvGrpSpPr>
        <p:grpSpPr>
          <a:xfrm>
            <a:off x="463488" y="31947"/>
            <a:ext cx="8745656" cy="3623777"/>
            <a:chOff x="123019" y="31947"/>
            <a:chExt cx="8745656" cy="3623777"/>
          </a:xfrm>
        </p:grpSpPr>
        <p:cxnSp>
          <p:nvCxnSpPr>
            <p:cNvPr id="7" name="Gerade Verbindung 6"/>
            <p:cNvCxnSpPr/>
            <p:nvPr/>
          </p:nvCxnSpPr>
          <p:spPr>
            <a:xfrm>
              <a:off x="155885" y="3655724"/>
              <a:ext cx="871279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7"/>
            <p:cNvCxnSpPr/>
            <p:nvPr/>
          </p:nvCxnSpPr>
          <p:spPr>
            <a:xfrm>
              <a:off x="155885" y="2799947"/>
              <a:ext cx="871279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/>
            <p:cNvCxnSpPr/>
            <p:nvPr/>
          </p:nvCxnSpPr>
          <p:spPr>
            <a:xfrm>
              <a:off x="155885" y="1987770"/>
              <a:ext cx="871279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9"/>
            <p:cNvCxnSpPr/>
            <p:nvPr/>
          </p:nvCxnSpPr>
          <p:spPr>
            <a:xfrm>
              <a:off x="155885" y="1168709"/>
              <a:ext cx="871279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AutoShape 17"/>
            <p:cNvSpPr>
              <a:spLocks noChangeArrowheads="1"/>
            </p:cNvSpPr>
            <p:nvPr/>
          </p:nvSpPr>
          <p:spPr bwMode="auto">
            <a:xfrm>
              <a:off x="123019" y="385594"/>
              <a:ext cx="299077" cy="720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1750">
              <a:solidFill>
                <a:srgbClr val="7F7F7F"/>
              </a:solidFill>
              <a:round/>
              <a:headEnd/>
              <a:tailEnd/>
            </a:ln>
            <a:effectLst/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noProof="0" dirty="0">
                  <a:ln>
                    <a:noFill/>
                  </a:ln>
                  <a:effectLst/>
                  <a:latin typeface="Arial" pitchFamily="34" charset="0"/>
                  <a:cs typeface="Arial" pitchFamily="34" charset="0"/>
                </a:rPr>
                <a:t>1</a:t>
              </a:r>
              <a:endParaRPr kumimoji="0" lang="en-US" sz="1100" b="0" i="0" u="none" strike="noStrike" cap="none" normalizeH="0" baseline="0" noProof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AutoShape 18"/>
            <p:cNvSpPr>
              <a:spLocks noChangeArrowheads="1"/>
            </p:cNvSpPr>
            <p:nvPr/>
          </p:nvSpPr>
          <p:spPr bwMode="auto">
            <a:xfrm>
              <a:off x="123019" y="1217130"/>
              <a:ext cx="299077" cy="720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1750">
              <a:solidFill>
                <a:srgbClr val="7F7F7F"/>
              </a:solidFill>
              <a:round/>
              <a:headEnd/>
              <a:tailEnd/>
            </a:ln>
            <a:effectLst/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noProof="0" dirty="0">
                  <a:ln>
                    <a:noFill/>
                  </a:ln>
                  <a:effectLst/>
                  <a:latin typeface="Arial" pitchFamily="34" charset="0"/>
                  <a:cs typeface="Arial" pitchFamily="34" charset="0"/>
                </a:rPr>
                <a:t>2</a:t>
              </a:r>
              <a:endParaRPr kumimoji="0" lang="en-US" sz="1800" b="0" i="0" u="none" strike="noStrike" cap="none" normalizeH="0" baseline="0" noProof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AutoShape 19"/>
            <p:cNvSpPr>
              <a:spLocks noChangeArrowheads="1"/>
            </p:cNvSpPr>
            <p:nvPr/>
          </p:nvSpPr>
          <p:spPr bwMode="auto">
            <a:xfrm>
              <a:off x="123019" y="2036623"/>
              <a:ext cx="299077" cy="720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1750">
              <a:solidFill>
                <a:srgbClr val="7F7F7F"/>
              </a:solidFill>
              <a:round/>
              <a:headEnd/>
              <a:tailEnd/>
            </a:ln>
            <a:effectLst/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noProof="0" dirty="0">
                  <a:ln>
                    <a:noFill/>
                  </a:ln>
                  <a:effectLst/>
                  <a:latin typeface="Arial" pitchFamily="34" charset="0"/>
                  <a:cs typeface="Arial" pitchFamily="34" charset="0"/>
                </a:rPr>
                <a:t>3</a:t>
              </a:r>
              <a:endParaRPr kumimoji="0" lang="en-US" sz="1800" b="0" i="0" u="none" strike="noStrike" cap="none" normalizeH="0" baseline="0" noProof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AutoShape 20"/>
            <p:cNvSpPr>
              <a:spLocks noChangeArrowheads="1"/>
            </p:cNvSpPr>
            <p:nvPr/>
          </p:nvSpPr>
          <p:spPr bwMode="auto">
            <a:xfrm>
              <a:off x="123019" y="2854664"/>
              <a:ext cx="299077" cy="720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1750">
              <a:solidFill>
                <a:srgbClr val="7F7F7F"/>
              </a:solidFill>
              <a:round/>
              <a:headEnd/>
              <a:tailEnd/>
            </a:ln>
            <a:effectLst/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noProof="0" dirty="0">
                  <a:ln>
                    <a:noFill/>
                  </a:ln>
                  <a:effectLst/>
                  <a:latin typeface="Arial" pitchFamily="34" charset="0"/>
                  <a:cs typeface="Arial" pitchFamily="34" charset="0"/>
                </a:rPr>
                <a:t>4</a:t>
              </a:r>
              <a:endParaRPr kumimoji="0" lang="en-US" sz="1800" b="0" i="0" u="none" strike="noStrike" cap="none" normalizeH="0" baseline="0" noProof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AutoShape 25"/>
            <p:cNvSpPr>
              <a:spLocks noChangeArrowheads="1"/>
            </p:cNvSpPr>
            <p:nvPr/>
          </p:nvSpPr>
          <p:spPr bwMode="auto">
            <a:xfrm>
              <a:off x="5776384" y="385594"/>
              <a:ext cx="1224000" cy="71999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Behavioral Game Theory</a:t>
              </a:r>
            </a:p>
          </p:txBody>
        </p:sp>
        <p:sp>
          <p:nvSpPr>
            <p:cNvPr id="30" name="Textfeld 38"/>
            <p:cNvSpPr txBox="1"/>
            <p:nvPr/>
          </p:nvSpPr>
          <p:spPr>
            <a:xfrm>
              <a:off x="123019" y="385594"/>
              <a:ext cx="299077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b="1" noProof="0" dirty="0" err="1">
                  <a:latin typeface="Arial" pitchFamily="34" charset="0"/>
                  <a:cs typeface="Arial" pitchFamily="34" charset="0"/>
                </a:rPr>
                <a:t>WiSe</a:t>
              </a:r>
              <a:endParaRPr lang="en-US" sz="800" b="1" noProof="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Textfeld 39"/>
            <p:cNvSpPr txBox="1"/>
            <p:nvPr/>
          </p:nvSpPr>
          <p:spPr>
            <a:xfrm>
              <a:off x="123019" y="2036623"/>
              <a:ext cx="299077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b="1" noProof="0" dirty="0" err="1">
                  <a:latin typeface="Arial" pitchFamily="34" charset="0"/>
                  <a:cs typeface="Arial" pitchFamily="34" charset="0"/>
                </a:rPr>
                <a:t>WiSe</a:t>
              </a:r>
              <a:endParaRPr lang="en-US" sz="800" b="1" noProof="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feld 41"/>
            <p:cNvSpPr txBox="1"/>
            <p:nvPr/>
          </p:nvSpPr>
          <p:spPr>
            <a:xfrm>
              <a:off x="123019" y="1221052"/>
              <a:ext cx="299077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b="1" noProof="0" dirty="0" err="1">
                  <a:latin typeface="Arial" pitchFamily="34" charset="0"/>
                  <a:cs typeface="Arial" pitchFamily="34" charset="0"/>
                </a:rPr>
                <a:t>SoSe</a:t>
              </a:r>
              <a:endParaRPr lang="en-US" sz="800" b="1" noProof="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feld 42"/>
            <p:cNvSpPr txBox="1"/>
            <p:nvPr/>
          </p:nvSpPr>
          <p:spPr>
            <a:xfrm>
              <a:off x="123019" y="2854664"/>
              <a:ext cx="299077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b="1" noProof="0" dirty="0" err="1">
                  <a:latin typeface="Arial" pitchFamily="34" charset="0"/>
                  <a:cs typeface="Arial" pitchFamily="34" charset="0"/>
                </a:rPr>
                <a:t>SoSe</a:t>
              </a:r>
              <a:endParaRPr lang="en-US" sz="800" b="1" noProof="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AutoShape 23"/>
            <p:cNvSpPr>
              <a:spLocks noChangeArrowheads="1"/>
            </p:cNvSpPr>
            <p:nvPr/>
          </p:nvSpPr>
          <p:spPr bwMode="auto">
            <a:xfrm>
              <a:off x="4459191" y="2036623"/>
              <a:ext cx="1224000" cy="719996"/>
            </a:xfrm>
            <a:prstGeom prst="roundRect">
              <a:avLst>
                <a:gd name="adj" fmla="val 13309"/>
              </a:avLst>
            </a:prstGeom>
            <a:solidFill>
              <a:schemeClr val="accent2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Advanced Corporate Finance 2</a:t>
              </a:r>
            </a:p>
          </p:txBody>
        </p:sp>
        <p:sp>
          <p:nvSpPr>
            <p:cNvPr id="39" name="AutoShape 23"/>
            <p:cNvSpPr>
              <a:spLocks noChangeArrowheads="1"/>
            </p:cNvSpPr>
            <p:nvPr/>
          </p:nvSpPr>
          <p:spPr bwMode="auto">
            <a:xfrm>
              <a:off x="1830924" y="1221052"/>
              <a:ext cx="1224000" cy="682508"/>
            </a:xfrm>
            <a:prstGeom prst="roundRect">
              <a:avLst>
                <a:gd name="adj" fmla="val 13309"/>
              </a:avLst>
            </a:prstGeom>
            <a:solidFill>
              <a:schemeClr val="accent2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Advanced International Trade</a:t>
              </a:r>
            </a:p>
          </p:txBody>
        </p:sp>
        <p:sp>
          <p:nvSpPr>
            <p:cNvPr id="57" name="AutoShape 23">
              <a:extLst>
                <a:ext uri="{FF2B5EF4-FFF2-40B4-BE49-F238E27FC236}">
                  <a16:creationId xmlns:a16="http://schemas.microsoft.com/office/drawing/2014/main" id="{C16888A2-F3B3-4B02-B5C1-F0DFF35B3C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769" y="385594"/>
              <a:ext cx="1223436" cy="719993"/>
            </a:xfrm>
            <a:prstGeom prst="roundRect">
              <a:avLst>
                <a:gd name="adj" fmla="val 13309"/>
              </a:avLst>
            </a:prstGeom>
            <a:solidFill>
              <a:srgbClr val="65A38B">
                <a:alpha val="80000"/>
              </a:srgb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Advanced Macroeconomics</a:t>
              </a:r>
            </a:p>
          </p:txBody>
        </p:sp>
        <p:sp>
          <p:nvSpPr>
            <p:cNvPr id="58" name="AutoShape 23">
              <a:extLst>
                <a:ext uri="{FF2B5EF4-FFF2-40B4-BE49-F238E27FC236}">
                  <a16:creationId xmlns:a16="http://schemas.microsoft.com/office/drawing/2014/main" id="{62B5F970-F348-4DEC-B257-E39AE77F4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924" y="385594"/>
              <a:ext cx="1223436" cy="698513"/>
            </a:xfrm>
            <a:prstGeom prst="roundRect">
              <a:avLst>
                <a:gd name="adj" fmla="val 13309"/>
              </a:avLst>
            </a:prstGeom>
            <a:solidFill>
              <a:srgbClr val="65A38B">
                <a:alpha val="80000"/>
              </a:srgb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Advanced Microeconomics</a:t>
              </a:r>
            </a:p>
          </p:txBody>
        </p:sp>
        <p:sp>
          <p:nvSpPr>
            <p:cNvPr id="59" name="AutoShape 23">
              <a:extLst>
                <a:ext uri="{FF2B5EF4-FFF2-40B4-BE49-F238E27FC236}">
                  <a16:creationId xmlns:a16="http://schemas.microsoft.com/office/drawing/2014/main" id="{AD68D0FA-EAF2-425C-9AC1-9E9B179BBC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5175" y="385594"/>
              <a:ext cx="1223436" cy="682513"/>
            </a:xfrm>
            <a:prstGeom prst="roundRect">
              <a:avLst>
                <a:gd name="adj" fmla="val 13309"/>
              </a:avLst>
            </a:prstGeom>
            <a:solidFill>
              <a:srgbClr val="65A38B">
                <a:alpha val="80000"/>
              </a:srgb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Natural and Field Experiments</a:t>
              </a:r>
            </a:p>
          </p:txBody>
        </p:sp>
        <p:sp>
          <p:nvSpPr>
            <p:cNvPr id="61" name="AutoShape 23">
              <a:extLst>
                <a:ext uri="{FF2B5EF4-FFF2-40B4-BE49-F238E27FC236}">
                  <a16:creationId xmlns:a16="http://schemas.microsoft.com/office/drawing/2014/main" id="{55DF265B-19A1-4EC6-90DD-3B2E46663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191" y="385594"/>
              <a:ext cx="1223436" cy="682514"/>
            </a:xfrm>
            <a:prstGeom prst="roundRect">
              <a:avLst>
                <a:gd name="adj" fmla="val 13309"/>
              </a:avLst>
            </a:prstGeom>
            <a:solidFill>
              <a:srgbClr val="65A38B">
                <a:alpha val="80000"/>
              </a:srgb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Fundamentals of International Trade</a:t>
              </a:r>
            </a:p>
          </p:txBody>
        </p:sp>
        <p:sp>
          <p:nvSpPr>
            <p:cNvPr id="62" name="AutoShape 23">
              <a:extLst>
                <a:ext uri="{FF2B5EF4-FFF2-40B4-BE49-F238E27FC236}">
                  <a16:creationId xmlns:a16="http://schemas.microsoft.com/office/drawing/2014/main" id="{5DCD601D-9131-4779-84CA-CF8EB0605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769" y="2036623"/>
              <a:ext cx="1223436" cy="682514"/>
            </a:xfrm>
            <a:prstGeom prst="roundRect">
              <a:avLst>
                <a:gd name="adj" fmla="val 13309"/>
              </a:avLst>
            </a:prstGeom>
            <a:solidFill>
              <a:srgbClr val="65A38B">
                <a:alpha val="80000"/>
              </a:srgb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Econometric Methods</a:t>
              </a:r>
            </a:p>
          </p:txBody>
        </p:sp>
        <p:sp>
          <p:nvSpPr>
            <p:cNvPr id="65" name="AutoShape 25">
              <a:extLst>
                <a:ext uri="{FF2B5EF4-FFF2-40B4-BE49-F238E27FC236}">
                  <a16:creationId xmlns:a16="http://schemas.microsoft.com/office/drawing/2014/main" id="{F3AE0571-8FFC-4370-9853-657248D046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4977" y="385594"/>
              <a:ext cx="1224000" cy="717572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Advanced Data Analytics</a:t>
              </a:r>
            </a:p>
          </p:txBody>
        </p:sp>
        <p:sp>
          <p:nvSpPr>
            <p:cNvPr id="67" name="AutoShape 23">
              <a:extLst>
                <a:ext uri="{FF2B5EF4-FFF2-40B4-BE49-F238E27FC236}">
                  <a16:creationId xmlns:a16="http://schemas.microsoft.com/office/drawing/2014/main" id="{E6A6174E-A4C2-4A1C-AFD5-531BF7C732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5175" y="1221052"/>
              <a:ext cx="1224000" cy="681894"/>
            </a:xfrm>
            <a:prstGeom prst="roundRect">
              <a:avLst>
                <a:gd name="adj" fmla="val 13309"/>
              </a:avLst>
            </a:prstGeom>
            <a:solidFill>
              <a:schemeClr val="accent2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The Empirics of International Trade</a:t>
              </a:r>
            </a:p>
          </p:txBody>
        </p:sp>
        <p:sp>
          <p:nvSpPr>
            <p:cNvPr id="69" name="AutoShape 25">
              <a:extLst>
                <a:ext uri="{FF2B5EF4-FFF2-40B4-BE49-F238E27FC236}">
                  <a16:creationId xmlns:a16="http://schemas.microsoft.com/office/drawing/2014/main" id="{A53FE04F-54FC-4E4A-9E1F-AA2F61B037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769" y="1248017"/>
              <a:ext cx="1224000" cy="69077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Computational Statistics – Regression and Learning in R</a:t>
              </a:r>
            </a:p>
          </p:txBody>
        </p:sp>
        <p:sp>
          <p:nvSpPr>
            <p:cNvPr id="70" name="AutoShape 25">
              <a:extLst>
                <a:ext uri="{FF2B5EF4-FFF2-40B4-BE49-F238E27FC236}">
                  <a16:creationId xmlns:a16="http://schemas.microsoft.com/office/drawing/2014/main" id="{CBCA87BF-FDA4-402A-BC16-8997169109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924" y="2036623"/>
              <a:ext cx="1224000" cy="68921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Foundations of Econometrics</a:t>
              </a:r>
            </a:p>
            <a:p>
              <a:pPr>
                <a:spcAft>
                  <a:spcPts val="1000"/>
                </a:spcAft>
              </a:pPr>
              <a:endParaRPr lang="en-US" sz="1050" noProof="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AutoShape 23">
              <a:extLst>
                <a:ext uri="{FF2B5EF4-FFF2-40B4-BE49-F238E27FC236}">
                  <a16:creationId xmlns:a16="http://schemas.microsoft.com/office/drawing/2014/main" id="{75DF8296-F033-40C8-B511-653FA2E40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191" y="1221052"/>
              <a:ext cx="1224000" cy="677885"/>
            </a:xfrm>
            <a:prstGeom prst="roundRect">
              <a:avLst>
                <a:gd name="adj" fmla="val 13309"/>
              </a:avLst>
            </a:prstGeom>
            <a:solidFill>
              <a:schemeClr val="accent2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International Monetary Economics</a:t>
              </a:r>
            </a:p>
          </p:txBody>
        </p:sp>
        <p:sp>
          <p:nvSpPr>
            <p:cNvPr id="72" name="AutoShape 23">
              <a:extLst>
                <a:ext uri="{FF2B5EF4-FFF2-40B4-BE49-F238E27FC236}">
                  <a16:creationId xmlns:a16="http://schemas.microsoft.com/office/drawing/2014/main" id="{78423CC7-587B-40BE-A535-98981674EE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384" y="1221052"/>
              <a:ext cx="1224000" cy="688694"/>
            </a:xfrm>
            <a:prstGeom prst="roundRect">
              <a:avLst>
                <a:gd name="adj" fmla="val 13309"/>
              </a:avLst>
            </a:prstGeom>
            <a:solidFill>
              <a:schemeClr val="accent2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Seminar Advanced Macroeconomics</a:t>
              </a:r>
            </a:p>
          </p:txBody>
        </p:sp>
        <p:sp>
          <p:nvSpPr>
            <p:cNvPr id="73" name="AutoShape 23">
              <a:extLst>
                <a:ext uri="{FF2B5EF4-FFF2-40B4-BE49-F238E27FC236}">
                  <a16:creationId xmlns:a16="http://schemas.microsoft.com/office/drawing/2014/main" id="{EEAFD427-F8B4-4B06-A730-C0CECE5885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4977" y="1221052"/>
              <a:ext cx="1224000" cy="677885"/>
            </a:xfrm>
            <a:prstGeom prst="roundRect">
              <a:avLst>
                <a:gd name="adj" fmla="val 13309"/>
              </a:avLst>
            </a:prstGeom>
            <a:solidFill>
              <a:schemeClr val="accent2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Advanced Corporate Finance 1</a:t>
              </a:r>
            </a:p>
          </p:txBody>
        </p:sp>
        <p:sp>
          <p:nvSpPr>
            <p:cNvPr id="74" name="AutoShape 23">
              <a:extLst>
                <a:ext uri="{FF2B5EF4-FFF2-40B4-BE49-F238E27FC236}">
                  <a16:creationId xmlns:a16="http://schemas.microsoft.com/office/drawing/2014/main" id="{69E52D11-E089-439E-BF41-730934D2F0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5175" y="2036623"/>
              <a:ext cx="1224000" cy="709394"/>
            </a:xfrm>
            <a:prstGeom prst="roundRect">
              <a:avLst>
                <a:gd name="adj" fmla="val 13309"/>
              </a:avLst>
            </a:prstGeom>
            <a:solidFill>
              <a:schemeClr val="accent2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Seminar Advanced Corp. Finance</a:t>
              </a:r>
            </a:p>
          </p:txBody>
        </p:sp>
        <p:sp>
          <p:nvSpPr>
            <p:cNvPr id="75" name="AutoShape 23">
              <a:extLst>
                <a:ext uri="{FF2B5EF4-FFF2-40B4-BE49-F238E27FC236}">
                  <a16:creationId xmlns:a16="http://schemas.microsoft.com/office/drawing/2014/main" id="{98256376-EFE2-4C14-AD30-134B63E67F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6384" y="2036623"/>
              <a:ext cx="1224000" cy="707485"/>
            </a:xfrm>
            <a:prstGeom prst="roundRect">
              <a:avLst>
                <a:gd name="adj" fmla="val 13309"/>
              </a:avLst>
            </a:prstGeom>
            <a:solidFill>
              <a:schemeClr val="accent3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Behavioral Public Economics</a:t>
              </a:r>
            </a:p>
          </p:txBody>
        </p:sp>
        <p:sp>
          <p:nvSpPr>
            <p:cNvPr id="76" name="AutoShape 23">
              <a:extLst>
                <a:ext uri="{FF2B5EF4-FFF2-40B4-BE49-F238E27FC236}">
                  <a16:creationId xmlns:a16="http://schemas.microsoft.com/office/drawing/2014/main" id="{C0A98B2F-F7C4-411B-86BB-F579D6C61A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769" y="2854664"/>
              <a:ext cx="1224000" cy="709389"/>
            </a:xfrm>
            <a:prstGeom prst="roundRect">
              <a:avLst>
                <a:gd name="adj" fmla="val 13309"/>
              </a:avLst>
            </a:prstGeom>
            <a:solidFill>
              <a:schemeClr val="accent2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Recent Topics in International Trade</a:t>
              </a:r>
            </a:p>
          </p:txBody>
        </p:sp>
        <p:sp>
          <p:nvSpPr>
            <p:cNvPr id="77" name="AutoShape 23">
              <a:extLst>
                <a:ext uri="{FF2B5EF4-FFF2-40B4-BE49-F238E27FC236}">
                  <a16:creationId xmlns:a16="http://schemas.microsoft.com/office/drawing/2014/main" id="{506C74B3-6376-40C9-A6D1-3169C53459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924" y="2854664"/>
              <a:ext cx="1224000" cy="709389"/>
            </a:xfrm>
            <a:prstGeom prst="roundRect">
              <a:avLst>
                <a:gd name="adj" fmla="val 13309"/>
              </a:avLst>
            </a:prstGeom>
            <a:solidFill>
              <a:schemeClr val="accent3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Population Economics</a:t>
              </a:r>
            </a:p>
          </p:txBody>
        </p:sp>
        <p:sp>
          <p:nvSpPr>
            <p:cNvPr id="78" name="AutoShape 23">
              <a:extLst>
                <a:ext uri="{FF2B5EF4-FFF2-40B4-BE49-F238E27FC236}">
                  <a16:creationId xmlns:a16="http://schemas.microsoft.com/office/drawing/2014/main" id="{BEE8E91F-1A41-44F4-99A8-C7E9DE83C4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6016" y="2854664"/>
              <a:ext cx="5178460" cy="709387"/>
            </a:xfrm>
            <a:prstGeom prst="roundRect">
              <a:avLst>
                <a:gd name="adj" fmla="val 13309"/>
              </a:avLst>
            </a:prstGeom>
            <a:solidFill>
              <a:schemeClr val="tx2">
                <a:lumMod val="90000"/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Master Thesis </a:t>
              </a:r>
            </a:p>
          </p:txBody>
        </p:sp>
        <p:sp>
          <p:nvSpPr>
            <p:cNvPr id="36" name="AutoShape 23">
              <a:extLst>
                <a:ext uri="{FF2B5EF4-FFF2-40B4-BE49-F238E27FC236}">
                  <a16:creationId xmlns:a16="http://schemas.microsoft.com/office/drawing/2014/main" id="{73355F0A-AD9E-4643-817A-25F61062A0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7107" y="31947"/>
              <a:ext cx="3849786" cy="324586"/>
            </a:xfrm>
            <a:prstGeom prst="roundRect">
              <a:avLst>
                <a:gd name="adj" fmla="val 13309"/>
              </a:avLst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Aft>
                  <a:spcPts val="1000"/>
                </a:spcAft>
              </a:pPr>
              <a:r>
                <a:rPr lang="en-US" sz="1400" noProof="0" dirty="0">
                  <a:latin typeface="Arial" pitchFamily="34" charset="0"/>
                  <a:cs typeface="Arial" pitchFamily="34" charset="0"/>
                </a:rPr>
                <a:t>Sample curriculum “Global Economics”</a:t>
              </a:r>
            </a:p>
          </p:txBody>
        </p:sp>
        <p:sp>
          <p:nvSpPr>
            <p:cNvPr id="41" name="AutoShape 23">
              <a:extLst>
                <a:ext uri="{FF2B5EF4-FFF2-40B4-BE49-F238E27FC236}">
                  <a16:creationId xmlns:a16="http://schemas.microsoft.com/office/drawing/2014/main" id="{11168752-2C38-48B0-A5F2-050D12803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4977" y="2036623"/>
              <a:ext cx="1224000" cy="709389"/>
            </a:xfrm>
            <a:prstGeom prst="roundRect">
              <a:avLst>
                <a:gd name="adj" fmla="val 13309"/>
              </a:avLst>
            </a:prstGeom>
            <a:solidFill>
              <a:schemeClr val="accent2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3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Lectures in Advanced International Economics 2</a:t>
              </a:r>
            </a:p>
          </p:txBody>
        </p:sp>
      </p:grpSp>
      <p:sp>
        <p:nvSpPr>
          <p:cNvPr id="3" name="Shape 0">
            <a:extLst>
              <a:ext uri="{FF2B5EF4-FFF2-40B4-BE49-F238E27FC236}">
                <a16:creationId xmlns:a16="http://schemas.microsoft.com/office/drawing/2014/main" id="{6AAC9EB2-9E96-DAA4-8317-C10CEC35084B}"/>
              </a:ext>
            </a:extLst>
          </p:cNvPr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E65A1C"/>
          </a:solidFill>
          <a:ln w="12700">
            <a:solidFill>
              <a:srgbClr val="E65A1C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59775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/>
              <a:t>a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5BB4C3A7-F3F1-AFF6-C1CA-E868E22213FF}"/>
              </a:ext>
            </a:extLst>
          </p:cNvPr>
          <p:cNvGrpSpPr/>
          <p:nvPr/>
        </p:nvGrpSpPr>
        <p:grpSpPr>
          <a:xfrm>
            <a:off x="278662" y="1948296"/>
            <a:ext cx="8745656" cy="3623777"/>
            <a:chOff x="123019" y="31947"/>
            <a:chExt cx="8745656" cy="3623777"/>
          </a:xfrm>
        </p:grpSpPr>
        <p:sp>
          <p:nvSpPr>
            <p:cNvPr id="83" name="AutoShape 23">
              <a:extLst>
                <a:ext uri="{FF2B5EF4-FFF2-40B4-BE49-F238E27FC236}">
                  <a16:creationId xmlns:a16="http://schemas.microsoft.com/office/drawing/2014/main" id="{2F6FAEFB-A2EA-4F4C-8781-508F1E4FAE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2084" y="382490"/>
              <a:ext cx="1224000" cy="709394"/>
            </a:xfrm>
            <a:prstGeom prst="roundRect">
              <a:avLst>
                <a:gd name="adj" fmla="val 13309"/>
              </a:avLst>
            </a:prstGeom>
            <a:solidFill>
              <a:schemeClr val="accent1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Foundations of Econometrics</a:t>
              </a:r>
            </a:p>
          </p:txBody>
        </p:sp>
        <p:cxnSp>
          <p:nvCxnSpPr>
            <p:cNvPr id="7" name="Gerade Verbindung 6"/>
            <p:cNvCxnSpPr/>
            <p:nvPr/>
          </p:nvCxnSpPr>
          <p:spPr>
            <a:xfrm>
              <a:off x="155885" y="3655724"/>
              <a:ext cx="871279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7"/>
            <p:cNvCxnSpPr/>
            <p:nvPr/>
          </p:nvCxnSpPr>
          <p:spPr>
            <a:xfrm>
              <a:off x="155885" y="2799947"/>
              <a:ext cx="871279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/>
            <p:cNvCxnSpPr/>
            <p:nvPr/>
          </p:nvCxnSpPr>
          <p:spPr>
            <a:xfrm>
              <a:off x="155885" y="1987770"/>
              <a:ext cx="871279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9"/>
            <p:cNvCxnSpPr/>
            <p:nvPr/>
          </p:nvCxnSpPr>
          <p:spPr>
            <a:xfrm>
              <a:off x="155885" y="1168709"/>
              <a:ext cx="871279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AutoShape 25"/>
            <p:cNvSpPr>
              <a:spLocks noChangeArrowheads="1"/>
            </p:cNvSpPr>
            <p:nvPr/>
          </p:nvSpPr>
          <p:spPr bwMode="auto">
            <a:xfrm>
              <a:off x="3150598" y="2036623"/>
              <a:ext cx="1224000" cy="71999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de-DE" sz="1050" dirty="0">
                  <a:latin typeface="Arial" pitchFamily="34" charset="0"/>
                  <a:cs typeface="Arial" pitchFamily="34" charset="0"/>
                </a:rPr>
                <a:t>Behavioral Game Theory</a:t>
              </a:r>
            </a:p>
          </p:txBody>
        </p:sp>
        <p:sp>
          <p:nvSpPr>
            <p:cNvPr id="37" name="AutoShape 23"/>
            <p:cNvSpPr>
              <a:spLocks noChangeArrowheads="1"/>
            </p:cNvSpPr>
            <p:nvPr/>
          </p:nvSpPr>
          <p:spPr bwMode="auto">
            <a:xfrm>
              <a:off x="511271" y="2849359"/>
              <a:ext cx="1224000" cy="719996"/>
            </a:xfrm>
            <a:prstGeom prst="roundRect">
              <a:avLst>
                <a:gd name="adj" fmla="val 13309"/>
              </a:avLst>
            </a:prstGeom>
            <a:solidFill>
              <a:schemeClr val="accent3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300"/>
                </a:spcAft>
              </a:pPr>
              <a:r>
                <a:rPr lang="en-US" sz="1050">
                  <a:latin typeface="Arial" pitchFamily="34" charset="0"/>
                  <a:cs typeface="Arial" pitchFamily="34" charset="0"/>
                </a:rPr>
                <a:t>Seminar in Public Economics</a:t>
              </a:r>
              <a:endParaRPr lang="en-US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AutoShape 23">
              <a:extLst>
                <a:ext uri="{FF2B5EF4-FFF2-40B4-BE49-F238E27FC236}">
                  <a16:creationId xmlns:a16="http://schemas.microsoft.com/office/drawing/2014/main" id="{62B5F970-F348-4DEC-B257-E39AE77F4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924" y="382490"/>
              <a:ext cx="1223436" cy="698513"/>
            </a:xfrm>
            <a:prstGeom prst="roundRect">
              <a:avLst>
                <a:gd name="adj" fmla="val 13309"/>
              </a:avLst>
            </a:prstGeom>
            <a:solidFill>
              <a:srgbClr val="65A38B">
                <a:alpha val="80000"/>
              </a:srgb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Advanced Microeconomics</a:t>
              </a:r>
            </a:p>
          </p:txBody>
        </p:sp>
        <p:sp>
          <p:nvSpPr>
            <p:cNvPr id="59" name="AutoShape 23">
              <a:extLst>
                <a:ext uri="{FF2B5EF4-FFF2-40B4-BE49-F238E27FC236}">
                  <a16:creationId xmlns:a16="http://schemas.microsoft.com/office/drawing/2014/main" id="{AD68D0FA-EAF2-425C-9AC1-9E9B179BBC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5175" y="382490"/>
              <a:ext cx="1223436" cy="682513"/>
            </a:xfrm>
            <a:prstGeom prst="roundRect">
              <a:avLst>
                <a:gd name="adj" fmla="val 13309"/>
              </a:avLst>
            </a:prstGeom>
            <a:solidFill>
              <a:srgbClr val="65A38B">
                <a:alpha val="80000"/>
              </a:srgb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de-DE" sz="1050" dirty="0">
                  <a:latin typeface="Arial" pitchFamily="34" charset="0"/>
                  <a:cs typeface="Arial" pitchFamily="34" charset="0"/>
                </a:rPr>
                <a:t>Natural and Field Experiments</a:t>
              </a:r>
            </a:p>
          </p:txBody>
        </p:sp>
        <p:sp>
          <p:nvSpPr>
            <p:cNvPr id="61" name="AutoShape 23">
              <a:extLst>
                <a:ext uri="{FF2B5EF4-FFF2-40B4-BE49-F238E27FC236}">
                  <a16:creationId xmlns:a16="http://schemas.microsoft.com/office/drawing/2014/main" id="{55DF265B-19A1-4EC6-90DD-3B2E46663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9191" y="382490"/>
              <a:ext cx="1223436" cy="682514"/>
            </a:xfrm>
            <a:prstGeom prst="roundRect">
              <a:avLst>
                <a:gd name="adj" fmla="val 13309"/>
              </a:avLst>
            </a:prstGeom>
            <a:solidFill>
              <a:srgbClr val="65A38B">
                <a:alpha val="80000"/>
              </a:srgb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noProof="0" dirty="0">
                  <a:latin typeface="Arial" pitchFamily="34" charset="0"/>
                  <a:cs typeface="Arial" pitchFamily="34" charset="0"/>
                </a:rPr>
                <a:t>Econometric Methods</a:t>
              </a:r>
            </a:p>
          </p:txBody>
        </p:sp>
        <p:sp>
          <p:nvSpPr>
            <p:cNvPr id="70" name="AutoShape 25">
              <a:extLst>
                <a:ext uri="{FF2B5EF4-FFF2-40B4-BE49-F238E27FC236}">
                  <a16:creationId xmlns:a16="http://schemas.microsoft.com/office/drawing/2014/main" id="{CBCA87BF-FDA4-402A-BC16-8997169109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924" y="2036623"/>
              <a:ext cx="1224000" cy="68921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de-DE" sz="1050" dirty="0">
                  <a:latin typeface="Arial" pitchFamily="34" charset="0"/>
                  <a:cs typeface="Arial" pitchFamily="34" charset="0"/>
                </a:rPr>
                <a:t>Advanced Data Analytics</a:t>
              </a:r>
            </a:p>
          </p:txBody>
        </p:sp>
        <p:sp>
          <p:nvSpPr>
            <p:cNvPr id="76" name="AutoShape 23">
              <a:extLst>
                <a:ext uri="{FF2B5EF4-FFF2-40B4-BE49-F238E27FC236}">
                  <a16:creationId xmlns:a16="http://schemas.microsoft.com/office/drawing/2014/main" id="{C0A98B2F-F7C4-411B-86BB-F579D6C61A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8511" y="2036623"/>
              <a:ext cx="1224000" cy="709389"/>
            </a:xfrm>
            <a:prstGeom prst="roundRect">
              <a:avLst>
                <a:gd name="adj" fmla="val 13309"/>
              </a:avLst>
            </a:prstGeom>
            <a:solidFill>
              <a:schemeClr val="accent2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300"/>
                </a:spcAft>
              </a:pPr>
              <a:r>
                <a:rPr lang="en-US" sz="1050">
                  <a:latin typeface="Arial" pitchFamily="34" charset="0"/>
                  <a:cs typeface="Arial" pitchFamily="34" charset="0"/>
                </a:rPr>
                <a:t>Lectures in Advanced International Economics 1</a:t>
              </a:r>
              <a:endParaRPr lang="en-US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AutoShape 23">
              <a:extLst>
                <a:ext uri="{FF2B5EF4-FFF2-40B4-BE49-F238E27FC236}">
                  <a16:creationId xmlns:a16="http://schemas.microsoft.com/office/drawing/2014/main" id="{506C74B3-6376-40C9-A6D1-3169C53459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924" y="2849359"/>
              <a:ext cx="1224000" cy="709389"/>
            </a:xfrm>
            <a:prstGeom prst="roundRect">
              <a:avLst>
                <a:gd name="adj" fmla="val 13309"/>
              </a:avLst>
            </a:prstGeom>
            <a:solidFill>
              <a:schemeClr val="accent2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30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International Monetary Economics</a:t>
              </a:r>
            </a:p>
          </p:txBody>
        </p:sp>
        <p:sp>
          <p:nvSpPr>
            <p:cNvPr id="78" name="AutoShape 23">
              <a:extLst>
                <a:ext uri="{FF2B5EF4-FFF2-40B4-BE49-F238E27FC236}">
                  <a16:creationId xmlns:a16="http://schemas.microsoft.com/office/drawing/2014/main" id="{BEE8E91F-1A41-44F4-99A8-C7E9DE83C4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5175" y="2849359"/>
              <a:ext cx="5163802" cy="709387"/>
            </a:xfrm>
            <a:prstGeom prst="roundRect">
              <a:avLst>
                <a:gd name="adj" fmla="val 13309"/>
              </a:avLst>
            </a:prstGeom>
            <a:solidFill>
              <a:schemeClr val="tx2">
                <a:lumMod val="90000"/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Master Thesis </a:t>
              </a:r>
            </a:p>
          </p:txBody>
        </p:sp>
        <p:sp>
          <p:nvSpPr>
            <p:cNvPr id="81" name="AutoShape 23">
              <a:extLst>
                <a:ext uri="{FF2B5EF4-FFF2-40B4-BE49-F238E27FC236}">
                  <a16:creationId xmlns:a16="http://schemas.microsoft.com/office/drawing/2014/main" id="{666587AE-276D-42A1-9DAA-8D732E9A30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769" y="2036623"/>
              <a:ext cx="1223436" cy="719993"/>
            </a:xfrm>
            <a:prstGeom prst="roundRect">
              <a:avLst>
                <a:gd name="adj" fmla="val 13309"/>
              </a:avLst>
            </a:prstGeom>
            <a:solidFill>
              <a:srgbClr val="65A38B">
                <a:alpha val="80000"/>
              </a:srgb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de-DE" sz="1050" dirty="0" err="1">
                  <a:latin typeface="Arial" pitchFamily="34" charset="0"/>
                  <a:cs typeface="Arial" pitchFamily="34" charset="0"/>
                </a:rPr>
                <a:t>Fundamentals</a:t>
              </a:r>
              <a:r>
                <a:rPr lang="de-DE" sz="1050" dirty="0">
                  <a:latin typeface="Arial" pitchFamily="34" charset="0"/>
                  <a:cs typeface="Arial" pitchFamily="34" charset="0"/>
                </a:rPr>
                <a:t> of International Trade</a:t>
              </a:r>
            </a:p>
          </p:txBody>
        </p:sp>
        <p:sp>
          <p:nvSpPr>
            <p:cNvPr id="82" name="AutoShape 23">
              <a:extLst>
                <a:ext uri="{FF2B5EF4-FFF2-40B4-BE49-F238E27FC236}">
                  <a16:creationId xmlns:a16="http://schemas.microsoft.com/office/drawing/2014/main" id="{E3957CDE-B410-4ECB-AF79-84DAE7670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835" y="382490"/>
              <a:ext cx="1223436" cy="682514"/>
            </a:xfrm>
            <a:prstGeom prst="roundRect">
              <a:avLst>
                <a:gd name="adj" fmla="val 13309"/>
              </a:avLst>
            </a:prstGeom>
            <a:solidFill>
              <a:srgbClr val="65A38B">
                <a:alpha val="80000"/>
              </a:srgb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de-DE" sz="1050" dirty="0">
                  <a:latin typeface="Arial" pitchFamily="34" charset="0"/>
                  <a:cs typeface="Arial" pitchFamily="34" charset="0"/>
                </a:rPr>
                <a:t>Micro Development Economics</a:t>
              </a:r>
            </a:p>
          </p:txBody>
        </p:sp>
        <p:sp>
          <p:nvSpPr>
            <p:cNvPr id="84" name="AutoShape 23">
              <a:extLst>
                <a:ext uri="{FF2B5EF4-FFF2-40B4-BE49-F238E27FC236}">
                  <a16:creationId xmlns:a16="http://schemas.microsoft.com/office/drawing/2014/main" id="{BDCDB9EE-3064-4325-80C3-245BC40F2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1980" y="1217130"/>
              <a:ext cx="1224000" cy="692058"/>
            </a:xfrm>
            <a:prstGeom prst="roundRect">
              <a:avLst>
                <a:gd name="adj" fmla="val 13309"/>
              </a:avLst>
            </a:prstGeom>
            <a:solidFill>
              <a:schemeClr val="accent3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30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Evaluation of Development Policies</a:t>
              </a:r>
            </a:p>
          </p:txBody>
        </p:sp>
        <p:sp>
          <p:nvSpPr>
            <p:cNvPr id="85" name="AutoShape 23">
              <a:extLst>
                <a:ext uri="{FF2B5EF4-FFF2-40B4-BE49-F238E27FC236}">
                  <a16:creationId xmlns:a16="http://schemas.microsoft.com/office/drawing/2014/main" id="{FAAF579F-3AEB-490C-AF97-4BF344A17A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2386" y="1217130"/>
              <a:ext cx="1224000" cy="692058"/>
            </a:xfrm>
            <a:prstGeom prst="roundRect">
              <a:avLst>
                <a:gd name="adj" fmla="val 13309"/>
              </a:avLst>
            </a:prstGeom>
            <a:solidFill>
              <a:schemeClr val="accent3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30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Economics of Corruption</a:t>
              </a:r>
            </a:p>
          </p:txBody>
        </p:sp>
        <p:sp>
          <p:nvSpPr>
            <p:cNvPr id="86" name="AutoShape 23">
              <a:extLst>
                <a:ext uri="{FF2B5EF4-FFF2-40B4-BE49-F238E27FC236}">
                  <a16:creationId xmlns:a16="http://schemas.microsoft.com/office/drawing/2014/main" id="{EF027FDF-E61F-4ADB-A1EC-ADD9225F01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4174" y="1217130"/>
              <a:ext cx="1224000" cy="692058"/>
            </a:xfrm>
            <a:prstGeom prst="roundRect">
              <a:avLst>
                <a:gd name="adj" fmla="val 13309"/>
              </a:avLst>
            </a:prstGeom>
            <a:solidFill>
              <a:schemeClr val="accent3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>
                  <a:latin typeface="Arial" pitchFamily="34" charset="0"/>
                  <a:cs typeface="Arial" pitchFamily="34" charset="0"/>
                </a:rPr>
                <a:t>Population Economics</a:t>
              </a:r>
              <a:endParaRPr lang="en-US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AutoShape 23">
              <a:extLst>
                <a:ext uri="{FF2B5EF4-FFF2-40B4-BE49-F238E27FC236}">
                  <a16:creationId xmlns:a16="http://schemas.microsoft.com/office/drawing/2014/main" id="{3F1740DC-B228-4EAE-9CBA-6357A8C15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6424" y="2036623"/>
              <a:ext cx="1224000" cy="726368"/>
            </a:xfrm>
            <a:prstGeom prst="roundRect">
              <a:avLst>
                <a:gd name="adj" fmla="val 13309"/>
              </a:avLst>
            </a:prstGeom>
            <a:solidFill>
              <a:schemeClr val="accent3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30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Behavioral Public Economics</a:t>
              </a:r>
            </a:p>
          </p:txBody>
        </p:sp>
        <p:sp>
          <p:nvSpPr>
            <p:cNvPr id="88" name="AutoShape 23">
              <a:extLst>
                <a:ext uri="{FF2B5EF4-FFF2-40B4-BE49-F238E27FC236}">
                  <a16:creationId xmlns:a16="http://schemas.microsoft.com/office/drawing/2014/main" id="{593DF22E-DE0E-4E72-AC08-8CD493233D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3244" y="1217130"/>
              <a:ext cx="1224000" cy="717572"/>
            </a:xfrm>
            <a:prstGeom prst="roundRect">
              <a:avLst>
                <a:gd name="adj" fmla="val 13309"/>
              </a:avLst>
            </a:prstGeom>
            <a:solidFill>
              <a:schemeClr val="accent3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30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Seminar in  Development Economics</a:t>
              </a:r>
            </a:p>
            <a:p>
              <a:pPr>
                <a:spcAft>
                  <a:spcPts val="300"/>
                </a:spcAft>
              </a:pPr>
              <a:endParaRPr lang="en-US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AutoShape 23">
              <a:extLst>
                <a:ext uri="{FF2B5EF4-FFF2-40B4-BE49-F238E27FC236}">
                  <a16:creationId xmlns:a16="http://schemas.microsoft.com/office/drawing/2014/main" id="{85B1F891-9BED-43B3-A5F0-97F18783E1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5259" y="382490"/>
              <a:ext cx="1224000" cy="714904"/>
            </a:xfrm>
            <a:prstGeom prst="roundRect">
              <a:avLst>
                <a:gd name="adj" fmla="val 13309"/>
              </a:avLst>
            </a:prstGeom>
            <a:solidFill>
              <a:schemeClr val="accent3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300"/>
                </a:spcAft>
              </a:pPr>
              <a:r>
                <a:rPr lang="en-US" sz="1050">
                  <a:latin typeface="Arial" pitchFamily="34" charset="0"/>
                  <a:cs typeface="Arial" pitchFamily="34" charset="0"/>
                </a:rPr>
                <a:t>Growth, Inequality and Poverty</a:t>
              </a:r>
              <a:endParaRPr lang="en-US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AutoShape 23">
              <a:extLst>
                <a:ext uri="{FF2B5EF4-FFF2-40B4-BE49-F238E27FC236}">
                  <a16:creationId xmlns:a16="http://schemas.microsoft.com/office/drawing/2014/main" id="{911423DB-5600-453A-BAE4-0312679A2D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7409" y="1217130"/>
              <a:ext cx="1224000" cy="702044"/>
            </a:xfrm>
            <a:prstGeom prst="roundRect">
              <a:avLst>
                <a:gd name="adj" fmla="val 13309"/>
              </a:avLst>
            </a:prstGeom>
            <a:solidFill>
              <a:schemeClr val="accent3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30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Health, Development and Public Policy</a:t>
              </a:r>
            </a:p>
          </p:txBody>
        </p:sp>
        <p:sp>
          <p:nvSpPr>
            <p:cNvPr id="100" name="AutoShape 17">
              <a:extLst>
                <a:ext uri="{FF2B5EF4-FFF2-40B4-BE49-F238E27FC236}">
                  <a16:creationId xmlns:a16="http://schemas.microsoft.com/office/drawing/2014/main" id="{E088A315-1E8F-4BB3-A31E-AA75971E90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019" y="385594"/>
              <a:ext cx="299077" cy="720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1750">
              <a:solidFill>
                <a:srgbClr val="7F7F7F"/>
              </a:solidFill>
              <a:round/>
              <a:headEnd/>
              <a:tailEnd/>
            </a:ln>
            <a:effectLst/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de-DE" sz="1100" b="1" i="0" u="none" strike="noStrike" cap="none" normalizeH="0" baseline="0" dirty="0">
                  <a:ln>
                    <a:noFill/>
                  </a:ln>
                  <a:effectLst/>
                  <a:latin typeface="Arial" pitchFamily="34" charset="0"/>
                  <a:cs typeface="Arial" pitchFamily="34" charset="0"/>
                </a:rPr>
                <a:t>1</a:t>
              </a:r>
              <a:endParaRPr kumimoji="0" lang="de-DE" sz="11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AutoShape 18">
              <a:extLst>
                <a:ext uri="{FF2B5EF4-FFF2-40B4-BE49-F238E27FC236}">
                  <a16:creationId xmlns:a16="http://schemas.microsoft.com/office/drawing/2014/main" id="{724815D1-2451-42BD-AF5C-3DAB9970BD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019" y="1217130"/>
              <a:ext cx="299077" cy="720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1750">
              <a:solidFill>
                <a:srgbClr val="7F7F7F"/>
              </a:solidFill>
              <a:round/>
              <a:headEnd/>
              <a:tailEnd/>
            </a:ln>
            <a:effectLst/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de-DE" sz="1100" b="1" i="0" u="none" strike="noStrike" cap="none" normalizeH="0" baseline="0">
                  <a:ln>
                    <a:noFill/>
                  </a:ln>
                  <a:effectLst/>
                  <a:latin typeface="Arial" pitchFamily="34" charset="0"/>
                  <a:cs typeface="Arial" pitchFamily="34" charset="0"/>
                </a:rPr>
                <a:t>2</a:t>
              </a:r>
              <a:endParaRPr kumimoji="0" lang="de-DE" sz="1800" b="0" i="0" u="none" strike="noStrike" cap="none" normalizeH="0" baseline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AutoShape 19">
              <a:extLst>
                <a:ext uri="{FF2B5EF4-FFF2-40B4-BE49-F238E27FC236}">
                  <a16:creationId xmlns:a16="http://schemas.microsoft.com/office/drawing/2014/main" id="{81F8435C-358A-4C45-B76E-A0719E690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019" y="2036623"/>
              <a:ext cx="299077" cy="720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1750">
              <a:solidFill>
                <a:srgbClr val="7F7F7F"/>
              </a:solidFill>
              <a:round/>
              <a:headEnd/>
              <a:tailEnd/>
            </a:ln>
            <a:effectLst/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de-DE" sz="1100" b="1" i="0" u="none" strike="noStrike" cap="none" normalizeH="0" baseline="0">
                  <a:ln>
                    <a:noFill/>
                  </a:ln>
                  <a:effectLst/>
                  <a:latin typeface="Arial" pitchFamily="34" charset="0"/>
                  <a:cs typeface="Arial" pitchFamily="34" charset="0"/>
                </a:rPr>
                <a:t>3</a:t>
              </a:r>
              <a:endParaRPr kumimoji="0" lang="de-DE" sz="1800" b="0" i="0" u="none" strike="noStrike" cap="none" normalizeH="0" baseline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AutoShape 20">
              <a:extLst>
                <a:ext uri="{FF2B5EF4-FFF2-40B4-BE49-F238E27FC236}">
                  <a16:creationId xmlns:a16="http://schemas.microsoft.com/office/drawing/2014/main" id="{3898F6F1-70F0-458E-9ED2-E48A06D65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019" y="2854664"/>
              <a:ext cx="299077" cy="720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31750">
              <a:solidFill>
                <a:srgbClr val="7F7F7F"/>
              </a:solidFill>
              <a:round/>
              <a:headEnd/>
              <a:tailEnd/>
            </a:ln>
            <a:effectLst/>
          </p:spPr>
          <p:txBody>
            <a:bodyPr vert="horz" wrap="square" lIns="10800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de-DE" sz="1100" b="1" i="0" u="none" strike="noStrike" cap="none" normalizeH="0" baseline="0" dirty="0">
                  <a:ln>
                    <a:noFill/>
                  </a:ln>
                  <a:effectLst/>
                  <a:latin typeface="Arial" pitchFamily="34" charset="0"/>
                  <a:cs typeface="Arial" pitchFamily="34" charset="0"/>
                </a:rPr>
                <a:t>4</a:t>
              </a:r>
              <a:endParaRPr kumimoji="0" lang="de-DE" sz="18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Textfeld 38">
              <a:extLst>
                <a:ext uri="{FF2B5EF4-FFF2-40B4-BE49-F238E27FC236}">
                  <a16:creationId xmlns:a16="http://schemas.microsoft.com/office/drawing/2014/main" id="{7691C19B-7DD5-4D8D-8625-1AE889512408}"/>
                </a:ext>
              </a:extLst>
            </p:cNvPr>
            <p:cNvSpPr txBox="1"/>
            <p:nvPr/>
          </p:nvSpPr>
          <p:spPr>
            <a:xfrm>
              <a:off x="123019" y="385594"/>
              <a:ext cx="299077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800" b="1" dirty="0" err="1">
                  <a:latin typeface="Arial" pitchFamily="34" charset="0"/>
                  <a:cs typeface="Arial" pitchFamily="34" charset="0"/>
                </a:rPr>
                <a:t>WiSe</a:t>
              </a:r>
              <a:endParaRPr lang="de-DE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Textfeld 39">
              <a:extLst>
                <a:ext uri="{FF2B5EF4-FFF2-40B4-BE49-F238E27FC236}">
                  <a16:creationId xmlns:a16="http://schemas.microsoft.com/office/drawing/2014/main" id="{36A7DAA8-8B3C-4CAF-AE2E-EA2ECAE99444}"/>
                </a:ext>
              </a:extLst>
            </p:cNvPr>
            <p:cNvSpPr txBox="1"/>
            <p:nvPr/>
          </p:nvSpPr>
          <p:spPr>
            <a:xfrm>
              <a:off x="123019" y="2036623"/>
              <a:ext cx="299077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800" b="1" dirty="0" err="1">
                  <a:latin typeface="Arial" pitchFamily="34" charset="0"/>
                  <a:cs typeface="Arial" pitchFamily="34" charset="0"/>
                </a:rPr>
                <a:t>WiSe</a:t>
              </a:r>
              <a:endParaRPr lang="de-DE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Textfeld 41">
              <a:extLst>
                <a:ext uri="{FF2B5EF4-FFF2-40B4-BE49-F238E27FC236}">
                  <a16:creationId xmlns:a16="http://schemas.microsoft.com/office/drawing/2014/main" id="{772208A7-5AB2-480F-B278-41A6A536E7EC}"/>
                </a:ext>
              </a:extLst>
            </p:cNvPr>
            <p:cNvSpPr txBox="1"/>
            <p:nvPr/>
          </p:nvSpPr>
          <p:spPr>
            <a:xfrm>
              <a:off x="123019" y="1221052"/>
              <a:ext cx="299077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800" b="1" dirty="0" err="1">
                  <a:latin typeface="Arial" pitchFamily="34" charset="0"/>
                  <a:cs typeface="Arial" pitchFamily="34" charset="0"/>
                </a:rPr>
                <a:t>SoSe</a:t>
              </a:r>
              <a:endParaRPr lang="de-DE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Textfeld 42">
              <a:extLst>
                <a:ext uri="{FF2B5EF4-FFF2-40B4-BE49-F238E27FC236}">
                  <a16:creationId xmlns:a16="http://schemas.microsoft.com/office/drawing/2014/main" id="{BA75291D-02C5-4C8A-B943-D7EAD1720D43}"/>
                </a:ext>
              </a:extLst>
            </p:cNvPr>
            <p:cNvSpPr txBox="1"/>
            <p:nvPr/>
          </p:nvSpPr>
          <p:spPr>
            <a:xfrm>
              <a:off x="123019" y="2854664"/>
              <a:ext cx="299077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e-DE" sz="800" b="1" dirty="0" err="1">
                  <a:latin typeface="Arial" pitchFamily="34" charset="0"/>
                  <a:cs typeface="Arial" pitchFamily="34" charset="0"/>
                </a:rPr>
                <a:t>SoSe</a:t>
              </a:r>
              <a:endParaRPr lang="de-DE" sz="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AutoShape 25">
              <a:extLst>
                <a:ext uri="{FF2B5EF4-FFF2-40B4-BE49-F238E27FC236}">
                  <a16:creationId xmlns:a16="http://schemas.microsoft.com/office/drawing/2014/main" id="{C228AB00-F18E-46D6-9D83-A9C55AD15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769" y="1248017"/>
              <a:ext cx="1224000" cy="69077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de-DE" sz="1050" dirty="0">
                  <a:latin typeface="Arial" pitchFamily="34" charset="0"/>
                  <a:cs typeface="Arial" pitchFamily="34" charset="0"/>
                </a:rPr>
                <a:t>Computational </a:t>
              </a:r>
              <a:r>
                <a:rPr lang="de-DE" sz="1050" dirty="0" err="1">
                  <a:latin typeface="Arial" pitchFamily="34" charset="0"/>
                  <a:cs typeface="Arial" pitchFamily="34" charset="0"/>
                </a:rPr>
                <a:t>Statistics</a:t>
              </a:r>
              <a:r>
                <a:rPr lang="de-DE" sz="1050" dirty="0">
                  <a:latin typeface="Arial" pitchFamily="34" charset="0"/>
                  <a:cs typeface="Arial" pitchFamily="34" charset="0"/>
                </a:rPr>
                <a:t> – Regression and Learning in R</a:t>
              </a:r>
            </a:p>
          </p:txBody>
        </p:sp>
        <p:sp>
          <p:nvSpPr>
            <p:cNvPr id="39" name="AutoShape 23">
              <a:extLst>
                <a:ext uri="{FF2B5EF4-FFF2-40B4-BE49-F238E27FC236}">
                  <a16:creationId xmlns:a16="http://schemas.microsoft.com/office/drawing/2014/main" id="{FCED2806-4047-4C5D-BE1F-B511A204A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7107" y="31947"/>
              <a:ext cx="4141620" cy="324586"/>
            </a:xfrm>
            <a:prstGeom prst="roundRect">
              <a:avLst>
                <a:gd name="adj" fmla="val 13309"/>
              </a:avLst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Aft>
                  <a:spcPts val="1000"/>
                </a:spcAft>
              </a:pPr>
              <a:r>
                <a:rPr lang="en-US" sz="1400" dirty="0">
                  <a:latin typeface="Arial" pitchFamily="34" charset="0"/>
                  <a:cs typeface="Arial" pitchFamily="34" charset="0"/>
                </a:rPr>
                <a:t>Sample curriculum “Governance &amp; Development”</a:t>
              </a:r>
            </a:p>
          </p:txBody>
        </p:sp>
        <p:sp>
          <p:nvSpPr>
            <p:cNvPr id="40" name="AutoShape 23">
              <a:extLst>
                <a:ext uri="{FF2B5EF4-FFF2-40B4-BE49-F238E27FC236}">
                  <a16:creationId xmlns:a16="http://schemas.microsoft.com/office/drawing/2014/main" id="{0671BCFC-35FF-4FB3-9D04-DD960AA3A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0476" y="2036623"/>
              <a:ext cx="1224000" cy="707485"/>
            </a:xfrm>
            <a:prstGeom prst="roundRect">
              <a:avLst>
                <a:gd name="adj" fmla="val 13309"/>
              </a:avLst>
            </a:prstGeom>
            <a:solidFill>
              <a:schemeClr val="accent3">
                <a:alpha val="80000"/>
              </a:schemeClr>
            </a:solidFill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36000" tIns="36000" rIns="36000" bIns="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000"/>
                </a:spcAft>
              </a:pPr>
              <a:r>
                <a:rPr lang="en-US" sz="1050" dirty="0">
                  <a:latin typeface="Arial" pitchFamily="34" charset="0"/>
                  <a:cs typeface="Arial" pitchFamily="34" charset="0"/>
                </a:rPr>
                <a:t>Lecture in Governance, Institutions and Development 2</a:t>
              </a:r>
            </a:p>
          </p:txBody>
        </p:sp>
      </p:grpSp>
      <p:sp>
        <p:nvSpPr>
          <p:cNvPr id="3" name="Shape 0">
            <a:extLst>
              <a:ext uri="{FF2B5EF4-FFF2-40B4-BE49-F238E27FC236}">
                <a16:creationId xmlns:a16="http://schemas.microsoft.com/office/drawing/2014/main" id="{52F8F8B6-8718-7A79-54CC-268653751896}"/>
              </a:ext>
            </a:extLst>
          </p:cNvPr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E65A1C"/>
          </a:solidFill>
          <a:ln w="12700">
            <a:solidFill>
              <a:srgbClr val="E65A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0912" y="1129576"/>
            <a:ext cx="7852620" cy="3309774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de-DE" sz="1800" b="1" dirty="0"/>
              <a:t>Late </a:t>
            </a:r>
            <a:r>
              <a:rPr lang="de-DE" sz="1800" b="1" dirty="0" err="1"/>
              <a:t>arrival</a:t>
            </a:r>
            <a:endParaRPr lang="de-DE" sz="1800" dirty="0"/>
          </a:p>
          <a:p>
            <a:pPr lvl="0"/>
            <a:r>
              <a:rPr lang="en-GB" sz="1800" dirty="0"/>
              <a:t>You must enrol for the winter semester.</a:t>
            </a:r>
          </a:p>
          <a:p>
            <a:pPr lvl="0"/>
            <a:r>
              <a:rPr lang="en-GB" sz="1800" dirty="0"/>
              <a:t>If visa delays prevent your timely arrival, you may join later—even during the following summer semester.</a:t>
            </a:r>
          </a:p>
          <a:p>
            <a:pPr lvl="0"/>
            <a:r>
              <a:rPr lang="en-GB" sz="1800" dirty="0"/>
              <a:t>However, the curriculum is designed for a start in the winter semester.</a:t>
            </a:r>
          </a:p>
          <a:p>
            <a:pPr lvl="0"/>
            <a:r>
              <a:rPr lang="en-GB" sz="1800" dirty="0"/>
              <a:t>Late arrival is formally possible but may substantially impede your academic progress.</a:t>
            </a:r>
          </a:p>
          <a:p>
            <a:pPr eaLnBrk="1" hangingPunct="1"/>
            <a:endParaRPr lang="en-GB" sz="1800" dirty="0"/>
          </a:p>
          <a:p>
            <a:pPr marL="0" indent="0" eaLnBrk="1" hangingPunct="1">
              <a:buNone/>
            </a:pPr>
            <a:r>
              <a:rPr lang="en-GB" sz="1800" b="1" dirty="0"/>
              <a:t>Working as a student</a:t>
            </a:r>
            <a:endParaRPr lang="en-US" sz="1800" b="1" dirty="0"/>
          </a:p>
          <a:p>
            <a:pPr eaLnBrk="1" hangingPunct="1"/>
            <a:r>
              <a:rPr lang="en-GB" sz="1800" dirty="0"/>
              <a:t>Working as a student• International students are generally allowed to work alongside their studies (up to 20 hours per week during the lecture period). </a:t>
            </a:r>
          </a:p>
          <a:p>
            <a:pPr eaLnBrk="1" hangingPunct="1"/>
            <a:r>
              <a:rPr lang="en-GB" sz="1800" dirty="0"/>
              <a:t>Student jobs are available at the university and with local companies, both during the semester and during semester breaks. </a:t>
            </a:r>
          </a:p>
          <a:p>
            <a:pPr eaLnBrk="1" hangingPunct="1"/>
            <a:r>
              <a:rPr lang="en-GB" sz="1800" dirty="0"/>
              <a:t>Such jobs can contribute to your living expenses, but should not be regarded as a guaranteed source of funding.</a:t>
            </a:r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AA538E89-6BEE-0712-104B-86CBDEACE64F}"/>
              </a:ext>
            </a:extLst>
          </p:cNvPr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E65A1C"/>
          </a:solidFill>
          <a:ln w="12700">
            <a:solidFill>
              <a:srgbClr val="E65A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219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42079" y="1542373"/>
            <a:ext cx="3535507" cy="74814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de-DE" sz="3600" dirty="0"/>
              <a:t>Looking </a:t>
            </a:r>
            <a:r>
              <a:rPr lang="de-DE" sz="3600" dirty="0" err="1"/>
              <a:t>forward</a:t>
            </a:r>
            <a:r>
              <a:rPr lang="de-DE" sz="3600" dirty="0"/>
              <a:t> to </a:t>
            </a:r>
            <a:r>
              <a:rPr lang="de-DE" sz="3600" dirty="0" err="1"/>
              <a:t>seeing</a:t>
            </a:r>
            <a:r>
              <a:rPr lang="de-DE" sz="3600" dirty="0"/>
              <a:t> </a:t>
            </a:r>
            <a:r>
              <a:rPr lang="de-DE" sz="3600" dirty="0" err="1"/>
              <a:t>you</a:t>
            </a:r>
            <a:r>
              <a:rPr lang="de-DE" sz="3600" dirty="0"/>
              <a:t> in </a:t>
            </a:r>
            <a:r>
              <a:rPr lang="de-DE" sz="3600" dirty="0" err="1"/>
              <a:t>October</a:t>
            </a:r>
            <a:r>
              <a:rPr lang="de-DE" sz="3600" dirty="0"/>
              <a:t>!</a:t>
            </a:r>
          </a:p>
        </p:txBody>
      </p:sp>
      <p:sp>
        <p:nvSpPr>
          <p:cNvPr id="3" name="Shape 0">
            <a:extLst>
              <a:ext uri="{FF2B5EF4-FFF2-40B4-BE49-F238E27FC236}">
                <a16:creationId xmlns:a16="http://schemas.microsoft.com/office/drawing/2014/main" id="{4F4B3C84-014B-422F-99A6-C9239FDED076}"/>
              </a:ext>
            </a:extLst>
          </p:cNvPr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E65A1C"/>
          </a:solidFill>
          <a:ln w="12700">
            <a:solidFill>
              <a:srgbClr val="E65A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00538B5-A630-EC36-E0CE-1EBED7BFB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043" y="0"/>
            <a:ext cx="3911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9712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Pieter_Bruegel">
      <a:dk1>
        <a:sysClr val="windowText" lastClr="000000"/>
      </a:dk1>
      <a:lt1>
        <a:sysClr val="window" lastClr="FFFFFF"/>
      </a:lt1>
      <a:dk2>
        <a:srgbClr val="F2F2F2"/>
      </a:dk2>
      <a:lt2>
        <a:srgbClr val="D8D8D8"/>
      </a:lt2>
      <a:accent1>
        <a:srgbClr val="808B7A"/>
      </a:accent1>
      <a:accent2>
        <a:srgbClr val="DBA13E"/>
      </a:accent2>
      <a:accent3>
        <a:srgbClr val="D46538"/>
      </a:accent3>
      <a:accent4>
        <a:srgbClr val="7A681C"/>
      </a:accent4>
      <a:accent5>
        <a:srgbClr val="5B2C1A"/>
      </a:accent5>
      <a:accent6>
        <a:srgbClr val="527B73"/>
      </a:accent6>
      <a:hlink>
        <a:srgbClr val="5F803E"/>
      </a:hlink>
      <a:folHlink>
        <a:srgbClr val="A32806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822</Words>
  <Application>Microsoft Office PowerPoint</Application>
  <PresentationFormat>Bildschirmpräsentation (4:3)</PresentationFormat>
  <Paragraphs>170</Paragraphs>
  <Slides>9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Cambria Math</vt:lpstr>
      <vt:lpstr>Standarddesign</vt:lpstr>
      <vt:lpstr>PowerPoint-Präsentation</vt:lpstr>
      <vt:lpstr>PowerPoint-Präsentation</vt:lpstr>
      <vt:lpstr>PowerPoint-Präsentation</vt:lpstr>
      <vt:lpstr>Master of Science in  International Economics and Business</vt:lpstr>
      <vt:lpstr>PowerPoint-Präsentation</vt:lpstr>
      <vt:lpstr>PowerPoint-Präsentation</vt:lpstr>
      <vt:lpstr>PowerPoint-Präsentation</vt:lpstr>
      <vt:lpstr>PowerPoint-Präsentation</vt:lpstr>
      <vt:lpstr>Looking forward to seeing you in October!</vt:lpstr>
    </vt:vector>
  </TitlesOfParts>
  <Company>Universität Passau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inst</dc:creator>
  <cp:lastModifiedBy>Graf Lambsdorff, Johann</cp:lastModifiedBy>
  <cp:revision>273</cp:revision>
  <cp:lastPrinted>2013-07-20T07:18:14Z</cp:lastPrinted>
  <dcterms:created xsi:type="dcterms:W3CDTF">2006-06-21T11:34:50Z</dcterms:created>
  <dcterms:modified xsi:type="dcterms:W3CDTF">2026-10-14T15:25:50Z</dcterms:modified>
</cp:coreProperties>
</file>