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6" r:id="rId2"/>
    <p:sldId id="284" r:id="rId3"/>
    <p:sldId id="280" r:id="rId4"/>
    <p:sldId id="278" r:id="rId5"/>
    <p:sldId id="259" r:id="rId6"/>
    <p:sldId id="262" r:id="rId7"/>
    <p:sldId id="288" r:id="rId8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4"/>
    <a:srgbClr val="65A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1575" autoAdjust="0"/>
  </p:normalViewPr>
  <p:slideViewPr>
    <p:cSldViewPr snapToGrid="0">
      <p:cViewPr varScale="1">
        <p:scale>
          <a:sx n="79" d="100"/>
          <a:sy n="79" d="100"/>
        </p:scale>
        <p:origin x="13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bsd01\Documents\Uni-Organisatorisches\Master%20IEB\Bewerbungen_2024\000_0%20MIEB_Auswahlverfahren_2024_Einschreibung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98-4035-84E8-1B2ED1FCE3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98-4035-84E8-1B2ED1FCE3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98-4035-84E8-1B2ED1FCE3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98-4035-84E8-1B2ED1FCE3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98-4035-84E8-1B2ED1FCE3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98-4035-84E8-1B2ED1FCE3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98-4035-84E8-1B2ED1FCE3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598-4035-84E8-1B2ED1FCE3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598-4035-84E8-1B2ED1FCE3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598-4035-84E8-1B2ED1FCE3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598-4035-84E8-1B2ED1FCE3A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598-4035-84E8-1B2ED1FCE3A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598-4035-84E8-1B2ED1FCE3A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598-4035-84E8-1B2ED1FCE3A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598-4035-84E8-1B2ED1FCE3A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598-4035-84E8-1B2ED1FCE3A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598-4035-84E8-1B2ED1FCE3A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598-4035-84E8-1B2ED1FCE3A2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598-4035-84E8-1B2ED1FCE3A2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598-4035-84E8-1B2ED1FCE3A2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598-4035-84E8-1B2ED1FCE3A2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C598-4035-84E8-1B2ED1FCE3A2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C598-4035-84E8-1B2ED1FCE3A2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C598-4035-84E8-1B2ED1FCE3A2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C598-4035-84E8-1B2ED1FCE3A2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C598-4035-84E8-1B2ED1FCE3A2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C598-4035-84E8-1B2ED1FCE3A2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C598-4035-84E8-1B2ED1FCE3A2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C598-4035-84E8-1B2ED1FCE3A2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C598-4035-84E8-1B2ED1FCE3A2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C598-4035-84E8-1B2ED1FCE3A2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C598-4035-84E8-1B2ED1FCE3A2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C598-4035-84E8-1B2ED1FCE3A2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C598-4035-84E8-1B2ED1FCE3A2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C598-4035-84E8-1B2ED1FCE3A2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C598-4035-84E8-1B2ED1FCE3A2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C598-4035-84E8-1B2ED1FCE3A2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C598-4035-84E8-1B2ED1FCE3A2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C598-4035-84E8-1B2ED1FCE3A2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C598-4035-84E8-1B2ED1FCE3A2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C598-4035-84E8-1B2ED1FCE3A2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C598-4035-84E8-1B2ED1FCE3A2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C598-4035-84E8-1B2ED1FCE3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98-4035-84E8-1B2ED1FCE3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98-4035-84E8-1B2ED1FCE3A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598-4035-84E8-1B2ED1FCE3A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598-4035-84E8-1B2ED1FCE3A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598-4035-84E8-1B2ED1FCE3A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598-4035-84E8-1B2ED1FCE3A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598-4035-84E8-1B2ED1FCE3A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598-4035-84E8-1B2ED1FCE3A2}"/>
                </c:ext>
              </c:extLst>
            </c:dLbl>
            <c:dLbl>
              <c:idx val="13"/>
              <c:layout>
                <c:manualLayout>
                  <c:x val="8.6214126782868672E-4"/>
                  <c:y val="-1.009930587436347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598-4035-84E8-1B2ED1FCE3A2}"/>
                </c:ext>
              </c:extLst>
            </c:dLbl>
            <c:dLbl>
              <c:idx val="15"/>
              <c:layout>
                <c:manualLayout>
                  <c:x val="-4.8605526584539177E-2"/>
                  <c:y val="-4.961141869463760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598-4035-84E8-1B2ED1FCE3A2}"/>
                </c:ext>
              </c:extLst>
            </c:dLbl>
            <c:dLbl>
              <c:idx val="17"/>
              <c:layout>
                <c:manualLayout>
                  <c:x val="-7.6477917153224143E-3"/>
                  <c:y val="3.309314315574351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598-4035-84E8-1B2ED1FCE3A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598-4035-84E8-1B2ED1FCE3A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598-4035-84E8-1B2ED1FCE3A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598-4035-84E8-1B2ED1FCE3A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598-4035-84E8-1B2ED1FCE3A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598-4035-84E8-1B2ED1FCE3A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598-4035-84E8-1B2ED1FCE3A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C598-4035-84E8-1B2ED1FCE3A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C598-4035-84E8-1B2ED1FCE3A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C598-4035-84E8-1B2ED1FCE3A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598-4035-84E8-1B2ED1FCE3A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C598-4035-84E8-1B2ED1FCE3A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C598-4035-84E8-1B2ED1FCE3A2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C598-4035-84E8-1B2ED1FCE3A2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C598-4035-84E8-1B2ED1FCE3A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C598-4035-84E8-1B2ED1FCE3A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C598-4035-84E8-1B2ED1FCE3A2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C598-4035-84E8-1B2ED1FCE3A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C598-4035-84E8-1B2ED1FCE3A2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C598-4035-84E8-1B2ED1FCE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Länderkennzeichen!$G$25:$G$67</c:f>
              <c:strCache>
                <c:ptCount val="43"/>
                <c:pt idx="0">
                  <c:v>IN</c:v>
                </c:pt>
                <c:pt idx="1">
                  <c:v>PK</c:v>
                </c:pt>
                <c:pt idx="2">
                  <c:v>DE</c:v>
                </c:pt>
                <c:pt idx="3">
                  <c:v>AZ</c:v>
                </c:pt>
                <c:pt idx="4">
                  <c:v>CN</c:v>
                </c:pt>
                <c:pt idx="5">
                  <c:v>TR</c:v>
                </c:pt>
                <c:pt idx="6">
                  <c:v>BD</c:v>
                </c:pt>
                <c:pt idx="7">
                  <c:v>IR</c:v>
                </c:pt>
                <c:pt idx="8">
                  <c:v>GH</c:v>
                </c:pt>
                <c:pt idx="9">
                  <c:v>HU</c:v>
                </c:pt>
                <c:pt idx="10">
                  <c:v>IT</c:v>
                </c:pt>
                <c:pt idx="11">
                  <c:v>VN</c:v>
                </c:pt>
                <c:pt idx="12">
                  <c:v>UK</c:v>
                </c:pt>
                <c:pt idx="13">
                  <c:v>EG</c:v>
                </c:pt>
                <c:pt idx="14">
                  <c:v>AF</c:v>
                </c:pt>
                <c:pt idx="15">
                  <c:v>ES</c:v>
                </c:pt>
                <c:pt idx="16">
                  <c:v>RU</c:v>
                </c:pt>
                <c:pt idx="17">
                  <c:v>BH</c:v>
                </c:pt>
                <c:pt idx="18">
                  <c:v>ID</c:v>
                </c:pt>
                <c:pt idx="19">
                  <c:v>LB</c:v>
                </c:pt>
                <c:pt idx="20">
                  <c:v>MA</c:v>
                </c:pt>
                <c:pt idx="21">
                  <c:v>NG</c:v>
                </c:pt>
                <c:pt idx="22">
                  <c:v>NP</c:v>
                </c:pt>
                <c:pt idx="23">
                  <c:v>PE</c:v>
                </c:pt>
                <c:pt idx="24">
                  <c:v>UZ</c:v>
                </c:pt>
                <c:pt idx="25">
                  <c:v>AL</c:v>
                </c:pt>
                <c:pt idx="26">
                  <c:v>AM</c:v>
                </c:pt>
                <c:pt idx="27">
                  <c:v>AN</c:v>
                </c:pt>
                <c:pt idx="28">
                  <c:v>BG</c:v>
                </c:pt>
                <c:pt idx="29">
                  <c:v>BR</c:v>
                </c:pt>
                <c:pt idx="30">
                  <c:v>CA</c:v>
                </c:pt>
                <c:pt idx="31">
                  <c:v>CL</c:v>
                </c:pt>
                <c:pt idx="32">
                  <c:v>KZ</c:v>
                </c:pt>
                <c:pt idx="33">
                  <c:v>MK</c:v>
                </c:pt>
                <c:pt idx="34">
                  <c:v>NL</c:v>
                </c:pt>
                <c:pt idx="35">
                  <c:v>PL</c:v>
                </c:pt>
                <c:pt idx="36">
                  <c:v>PT</c:v>
                </c:pt>
                <c:pt idx="37">
                  <c:v>SA</c:v>
                </c:pt>
                <c:pt idx="38">
                  <c:v>SE</c:v>
                </c:pt>
                <c:pt idx="39">
                  <c:v>SO</c:v>
                </c:pt>
                <c:pt idx="40">
                  <c:v>TW</c:v>
                </c:pt>
                <c:pt idx="41">
                  <c:v>UA</c:v>
                </c:pt>
                <c:pt idx="42">
                  <c:v>UG</c:v>
                </c:pt>
              </c:strCache>
            </c:strRef>
          </c:cat>
          <c:val>
            <c:numRef>
              <c:f>Länderkennzeichen!$H$25:$H$67</c:f>
              <c:numCache>
                <c:formatCode>General</c:formatCode>
                <c:ptCount val="43"/>
                <c:pt idx="0">
                  <c:v>96</c:v>
                </c:pt>
                <c:pt idx="1">
                  <c:v>75</c:v>
                </c:pt>
                <c:pt idx="2">
                  <c:v>35</c:v>
                </c:pt>
                <c:pt idx="3">
                  <c:v>21</c:v>
                </c:pt>
                <c:pt idx="4">
                  <c:v>21</c:v>
                </c:pt>
                <c:pt idx="5">
                  <c:v>20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C598-4035-84E8-1B2ED1FCE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585CE7-5743-49C8-9CCB-A76D11007E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38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1E8FCD-BD4E-4187-9AF4-78E7754F40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348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148748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 rot="5400000">
            <a:off x="-2687637" y="2687637"/>
            <a:ext cx="6858000" cy="1482725"/>
          </a:xfrm>
          <a:prstGeom prst="rect">
            <a:avLst/>
          </a:prstGeom>
          <a:solidFill>
            <a:srgbClr val="65A38B">
              <a:alpha val="4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/>
          <a:stretch>
            <a:fillRect/>
          </a:stretch>
        </p:blipFill>
        <p:spPr bwMode="auto">
          <a:xfrm>
            <a:off x="-7938" y="0"/>
            <a:ext cx="1484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0CFF-3B14-4314-9E07-119D6D3433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Picture 10" descr="w0512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15888"/>
            <a:ext cx="21399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C10B-07F2-48DE-9CD7-C69B6539C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1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182D-73EB-44BE-87AA-87A343C973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1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7FDF-AE78-442D-87F6-3DA1103AA4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20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B928-A7FF-4E56-8021-7F93B22BC3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1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CD26-6120-49E0-9782-0D74EC18A6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53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CE7B-2D26-491F-BE49-1156E9CDC2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1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650B0-AA13-496C-8029-A22BE34429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71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91E8-0260-40EE-B1D8-54F3857826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67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18AD-C0DA-4FB4-9177-AF5F25391E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31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90F2-F1BD-4CFA-8165-808F394C67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E24A-17E1-4D9A-8D4C-336A5835CA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9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9" name="Picture 10" descr="w0512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92088"/>
            <a:ext cx="21399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337300"/>
            <a:ext cx="144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0ABF70-ADBA-419C-B007-EF755E76AE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>
            <a:extLst>
              <a:ext uri="{FF2B5EF4-FFF2-40B4-BE49-F238E27FC236}">
                <a16:creationId xmlns:a16="http://schemas.microsoft.com/office/drawing/2014/main" id="{776A5C96-E833-484E-9374-4E413747B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13677" b="51376"/>
          <a:stretch/>
        </p:blipFill>
        <p:spPr>
          <a:xfrm>
            <a:off x="7547616" y="3983661"/>
            <a:ext cx="1475220" cy="147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6BC55914-9CF6-434E-B9B4-289DC0FB7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t="1946" r="17" b="31410"/>
          <a:stretch/>
        </p:blipFill>
        <p:spPr bwMode="auto">
          <a:xfrm>
            <a:off x="7717350" y="5473536"/>
            <a:ext cx="1271754" cy="12717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fik 47" descr="Ein Bild, das Person, Mann, Anzug, Kleidung enthält.&#10;&#10;Automatisch generierte Beschreibung">
            <a:extLst>
              <a:ext uri="{FF2B5EF4-FFF2-40B4-BE49-F238E27FC236}">
                <a16:creationId xmlns:a16="http://schemas.microsoft.com/office/drawing/2014/main" id="{580BE24D-8911-4B5D-8183-552BACDE0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3344" r="1152" b="38326"/>
          <a:stretch/>
        </p:blipFill>
        <p:spPr>
          <a:xfrm>
            <a:off x="3525532" y="4181839"/>
            <a:ext cx="1334233" cy="134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10" descr="Ein Bild, das Person, Mann, Anzug, tragen enthält.&#10;&#10;Beschreibung automatisch generiert.">
            <a:extLst>
              <a:ext uri="{FF2B5EF4-FFF2-40B4-BE49-F238E27FC236}">
                <a16:creationId xmlns:a16="http://schemas.microsoft.com/office/drawing/2014/main" id="{44D995A0-3BD2-41C9-9DB1-4D7F1ADEF0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" t="1170" r="1099" b="28670"/>
          <a:stretch/>
        </p:blipFill>
        <p:spPr>
          <a:xfrm>
            <a:off x="7772659" y="2882633"/>
            <a:ext cx="1269420" cy="1318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0" descr="Ein Bild, das Mann, Person, Schlips, Anzug enthält.&#10;&#10;Beschreibung automatisch generiert.">
            <a:extLst>
              <a:ext uri="{FF2B5EF4-FFF2-40B4-BE49-F238E27FC236}">
                <a16:creationId xmlns:a16="http://schemas.microsoft.com/office/drawing/2014/main" id="{90327E71-EC79-4976-A9F2-EA0EFD357E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59" t="1049" r="7817" b="445"/>
          <a:stretch/>
        </p:blipFill>
        <p:spPr>
          <a:xfrm>
            <a:off x="7894524" y="1573134"/>
            <a:ext cx="1198607" cy="1217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rafik 10" descr="Ein Bild, das Person, Mann, draußen, Kleidung enthält.&#10;&#10;Beschreibung automatisch generiert.">
            <a:extLst>
              <a:ext uri="{FF2B5EF4-FFF2-40B4-BE49-F238E27FC236}">
                <a16:creationId xmlns:a16="http://schemas.microsoft.com/office/drawing/2014/main" id="{B024E2A2-DB12-4FE7-852C-F0D0A1CEAA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31" t="-70" r="-476" b="-350"/>
          <a:stretch/>
        </p:blipFill>
        <p:spPr>
          <a:xfrm>
            <a:off x="6268373" y="1248353"/>
            <a:ext cx="1202337" cy="124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Grafik 10" descr="Ein Bild, das Person, Mann, tragen, lächelnd enthält.&#10;&#10;Beschreibung automatisch generiert.">
            <a:extLst>
              <a:ext uri="{FF2B5EF4-FFF2-40B4-BE49-F238E27FC236}">
                <a16:creationId xmlns:a16="http://schemas.microsoft.com/office/drawing/2014/main" id="{3B2FEB5F-6C30-432B-B450-83CCCDD17D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26" t="-108" r="2943" b="1899"/>
          <a:stretch/>
        </p:blipFill>
        <p:spPr>
          <a:xfrm flipH="1">
            <a:off x="4930155" y="1559899"/>
            <a:ext cx="1292261" cy="131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Grafik 15" descr="Ein Bild, das Person, Mann, draußen, stehend enthält.&#10;&#10;Beschreibung automatisch generiert.">
            <a:extLst>
              <a:ext uri="{FF2B5EF4-FFF2-40B4-BE49-F238E27FC236}">
                <a16:creationId xmlns:a16="http://schemas.microsoft.com/office/drawing/2014/main" id="{77DBF41F-FD27-4C1E-B48C-38D2AC2860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47" t="1389" r="12691" b="1083"/>
          <a:stretch/>
        </p:blipFill>
        <p:spPr>
          <a:xfrm>
            <a:off x="3035627" y="1665854"/>
            <a:ext cx="1368162" cy="141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fik 9" descr="Ein Bild, das Person, Kleidung enthält.&#10;&#10;Beschreibung automatisch generiert.">
            <a:extLst>
              <a:ext uri="{FF2B5EF4-FFF2-40B4-BE49-F238E27FC236}">
                <a16:creationId xmlns:a16="http://schemas.microsoft.com/office/drawing/2014/main" id="{92722A3A-B7F9-4C4B-A2FC-6F4674EFA2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019" t="-213" r="16854" b="1251"/>
          <a:stretch/>
        </p:blipFill>
        <p:spPr>
          <a:xfrm>
            <a:off x="4893700" y="3824544"/>
            <a:ext cx="1374673" cy="141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Grafik 9" descr="Ein Bild, das Person, Mann, Wand, Anzug enthält.&#10;&#10;Beschreibung automatisch generiert.">
            <a:extLst>
              <a:ext uri="{FF2B5EF4-FFF2-40B4-BE49-F238E27FC236}">
                <a16:creationId xmlns:a16="http://schemas.microsoft.com/office/drawing/2014/main" id="{6351E2D9-873C-4004-98A1-27945CB0D1F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882" r="-102" b="24961"/>
          <a:stretch/>
        </p:blipFill>
        <p:spPr>
          <a:xfrm>
            <a:off x="1390001" y="98327"/>
            <a:ext cx="1086077" cy="112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Grafik 5" descr="Ein Bild, das Person, Anzug, draußen, Schlips enthält.&#10;&#10;Beschreibung automatisch generiert.">
            <a:extLst>
              <a:ext uri="{FF2B5EF4-FFF2-40B4-BE49-F238E27FC236}">
                <a16:creationId xmlns:a16="http://schemas.microsoft.com/office/drawing/2014/main" id="{5C718310-4EB1-460F-A51B-C26F0E5FE91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36" t="692" r="1485" b="462"/>
          <a:stretch/>
        </p:blipFill>
        <p:spPr>
          <a:xfrm flipH="1">
            <a:off x="5780773" y="3347837"/>
            <a:ext cx="1136868" cy="117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Grafik 9" descr="Ein Bild, das Person, Mann, Anzug, tragen enthält.&#10;&#10;Beschreibung automatisch generiert.">
            <a:extLst>
              <a:ext uri="{FF2B5EF4-FFF2-40B4-BE49-F238E27FC236}">
                <a16:creationId xmlns:a16="http://schemas.microsoft.com/office/drawing/2014/main" id="{9BEA6EFB-FE28-460E-BB74-23DDAF159B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917" t="71" r="-347" b="-350"/>
          <a:stretch/>
        </p:blipFill>
        <p:spPr>
          <a:xfrm flipH="1">
            <a:off x="1439847" y="2974988"/>
            <a:ext cx="1383831" cy="141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Grafik 10" descr="Ein Bild, das Person, Mann, draußen, Anzug enthält.&#10;&#10;Beschreibung automatisch generiert.">
            <a:extLst>
              <a:ext uri="{FF2B5EF4-FFF2-40B4-BE49-F238E27FC236}">
                <a16:creationId xmlns:a16="http://schemas.microsoft.com/office/drawing/2014/main" id="{69E284B7-FC62-4B5F-B4EE-33081A54598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76" t="1045" r="740" b="-348"/>
          <a:stretch/>
        </p:blipFill>
        <p:spPr>
          <a:xfrm>
            <a:off x="1561645" y="1319527"/>
            <a:ext cx="1401565" cy="142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Grafik 9" descr="Ein Bild, das Person, Mann, Schlips, Anzug enthält.&#10;&#10;Beschreibung automatisch generiert.">
            <a:extLst>
              <a:ext uri="{FF2B5EF4-FFF2-40B4-BE49-F238E27FC236}">
                <a16:creationId xmlns:a16="http://schemas.microsoft.com/office/drawing/2014/main" id="{CC12AE94-D544-413A-B8D8-29084B753B7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92" t="1923" r="-1227" b="29231"/>
          <a:stretch/>
        </p:blipFill>
        <p:spPr>
          <a:xfrm>
            <a:off x="3862079" y="2954042"/>
            <a:ext cx="1197276" cy="122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Grafik 9" descr="Ein Bild, das Person, Mann, Anzug, darstellend enthält.&#10;&#10;Beschreibung automatisch generiert.">
            <a:extLst>
              <a:ext uri="{FF2B5EF4-FFF2-40B4-BE49-F238E27FC236}">
                <a16:creationId xmlns:a16="http://schemas.microsoft.com/office/drawing/2014/main" id="{FB188577-E3CA-4063-A61E-A09F5052D0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861288" y="5616068"/>
            <a:ext cx="1131985" cy="117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Grafik 10" descr="Ein Bild, das Person, lächelnd, darstellend enthält.&#10;&#10;Beschreibung automatisch generiert.">
            <a:extLst>
              <a:ext uri="{FF2B5EF4-FFF2-40B4-BE49-F238E27FC236}">
                <a16:creationId xmlns:a16="http://schemas.microsoft.com/office/drawing/2014/main" id="{45205F19-F94A-4BAB-A74B-58E4996BF57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-1" t="817" r="580" b="7902"/>
          <a:stretch/>
        </p:blipFill>
        <p:spPr>
          <a:xfrm>
            <a:off x="2646017" y="404130"/>
            <a:ext cx="1078575" cy="111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Grafik 10" descr="Ein Bild, das Person, Mann, Anzug, tragen enthält.&#10;&#10;Beschreibung automatisch generiert.">
            <a:extLst>
              <a:ext uri="{FF2B5EF4-FFF2-40B4-BE49-F238E27FC236}">
                <a16:creationId xmlns:a16="http://schemas.microsoft.com/office/drawing/2014/main" id="{90E30407-D922-4A2B-B015-9EDB29A519E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697" t="110" r="3217" b="2009"/>
          <a:stretch/>
        </p:blipFill>
        <p:spPr>
          <a:xfrm flipH="1">
            <a:off x="5748173" y="5513332"/>
            <a:ext cx="1286685" cy="129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Grafik 9" descr="Ein Bild, das Mann, Person, Wand, drinnen enthält.&#10;&#10;Beschreibung automatisch generiert.">
            <a:extLst>
              <a:ext uri="{FF2B5EF4-FFF2-40B4-BE49-F238E27FC236}">
                <a16:creationId xmlns:a16="http://schemas.microsoft.com/office/drawing/2014/main" id="{E6BB05AE-D6F7-4E50-9EC9-FE941B73C6B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14" t="-71" r="1671" b="-352"/>
          <a:stretch/>
        </p:blipFill>
        <p:spPr>
          <a:xfrm>
            <a:off x="6617526" y="4601134"/>
            <a:ext cx="1421126" cy="147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Grafik 9" descr="Ein Bild, das Person, Mann, Brille enthält.&#10;&#10;Beschreibung automatisch generiert.">
            <a:extLst>
              <a:ext uri="{FF2B5EF4-FFF2-40B4-BE49-F238E27FC236}">
                <a16:creationId xmlns:a16="http://schemas.microsoft.com/office/drawing/2014/main" id="{703439D7-AE24-4D21-A237-14A3916979F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946" t="422" r="-106" b="-259"/>
          <a:stretch/>
        </p:blipFill>
        <p:spPr>
          <a:xfrm flipH="1">
            <a:off x="3664690" y="184759"/>
            <a:ext cx="1078574" cy="106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Grafik 10" descr="Ein Bild, das Person, Mann, Anzug, drinnen enthält.&#10;&#10;Beschreibung automatisch generiert.">
            <a:extLst>
              <a:ext uri="{FF2B5EF4-FFF2-40B4-BE49-F238E27FC236}">
                <a16:creationId xmlns:a16="http://schemas.microsoft.com/office/drawing/2014/main" id="{DF89F49A-A935-40B8-B164-4DA5C0B8E99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8712" t="336" r="6614" b="105"/>
          <a:stretch/>
        </p:blipFill>
        <p:spPr>
          <a:xfrm>
            <a:off x="3326566" y="5322536"/>
            <a:ext cx="1398358" cy="142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Grafik 45" descr="Ein Bild, das Baum, Person, draußen, lächelnd enthält.&#10;&#10;Automatisch generierte Beschreibung">
            <a:extLst>
              <a:ext uri="{FF2B5EF4-FFF2-40B4-BE49-F238E27FC236}">
                <a16:creationId xmlns:a16="http://schemas.microsoft.com/office/drawing/2014/main" id="{B15F5A5B-EFDF-4D77-B386-BBF17295FD0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9974" r="202" b="14991"/>
          <a:stretch/>
        </p:blipFill>
        <p:spPr>
          <a:xfrm>
            <a:off x="6686178" y="2627627"/>
            <a:ext cx="1297061" cy="129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A5DD30A-99C2-41E0-B973-18E5F35B0FF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15447"/>
          <a:stretch/>
        </p:blipFill>
        <p:spPr>
          <a:xfrm>
            <a:off x="5278783" y="98327"/>
            <a:ext cx="1412515" cy="14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F4798FC-39EB-42C6-8252-DB8AAD01B19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3032" r="9631" b="31852"/>
          <a:stretch/>
        </p:blipFill>
        <p:spPr>
          <a:xfrm>
            <a:off x="4845730" y="5226716"/>
            <a:ext cx="1113860" cy="111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Grafik 9" descr="Ein Bild, das Person, Mann, drinnen, Wand enthält.&#10;&#10;Beschreibung automatisch generiert.">
            <a:extLst>
              <a:ext uri="{FF2B5EF4-FFF2-40B4-BE49-F238E27FC236}">
                <a16:creationId xmlns:a16="http://schemas.microsoft.com/office/drawing/2014/main" id="{4B43373A-ED38-40B2-A9F8-8C0F337FDE8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5640" t="153" r="2681" b="3691"/>
          <a:stretch/>
        </p:blipFill>
        <p:spPr>
          <a:xfrm>
            <a:off x="1717908" y="4048649"/>
            <a:ext cx="1348144" cy="138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3B8CB9C1-9BE4-42A1-B98B-98DFB25CDDCB}"/>
              </a:ext>
            </a:extLst>
          </p:cNvPr>
          <p:cNvSpPr txBox="1"/>
          <p:nvPr/>
        </p:nvSpPr>
        <p:spPr>
          <a:xfrm>
            <a:off x="2733964" y="6260447"/>
            <a:ext cx="26891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Prof. Sebastian Krautheim;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International Economics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4BD90D2-23D1-43C9-90F1-BDCC959B8228}"/>
              </a:ext>
            </a:extLst>
          </p:cNvPr>
          <p:cNvSpPr txBox="1"/>
          <p:nvPr/>
        </p:nvSpPr>
        <p:spPr>
          <a:xfrm>
            <a:off x="1293091" y="4919557"/>
            <a:ext cx="29862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Prof. Johann Graf Lambsdorff; Economic Theory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C2E6320-10B1-4365-A0BC-E3E9664F55F2}"/>
              </a:ext>
            </a:extLst>
          </p:cNvPr>
          <p:cNvSpPr txBox="1"/>
          <p:nvPr/>
        </p:nvSpPr>
        <p:spPr>
          <a:xfrm>
            <a:off x="5146972" y="2686626"/>
            <a:ext cx="24890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Prof. Michael Grimm; Development Economics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F9BA1B9-D4CE-4771-99CF-4C7F6CB80AEC}"/>
              </a:ext>
            </a:extLst>
          </p:cNvPr>
          <p:cNvSpPr txBox="1"/>
          <p:nvPr/>
        </p:nvSpPr>
        <p:spPr>
          <a:xfrm>
            <a:off x="2048125" y="2645564"/>
            <a:ext cx="28137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Prof. Stefan Bauernschuster;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Public Economics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FE461D2-4A8E-4869-BD36-D0F8385A1226}"/>
              </a:ext>
            </a:extLst>
          </p:cNvPr>
          <p:cNvSpPr txBox="1"/>
          <p:nvPr/>
        </p:nvSpPr>
        <p:spPr>
          <a:xfrm>
            <a:off x="5961356" y="5872724"/>
            <a:ext cx="2722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Prof. Harry Haupt; Statistics and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21230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88913"/>
            <a:ext cx="6994525" cy="43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/>
              <a:t>Master of Science in </a:t>
            </a:r>
            <a:br>
              <a:rPr lang="de-DE" sz="2000"/>
            </a:br>
            <a:r>
              <a:rPr lang="de-DE" sz="2000"/>
              <a:t>International Economics and Business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4" y="1493835"/>
            <a:ext cx="7242175" cy="4255365"/>
          </a:xfrm>
        </p:spPr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800" dirty="0"/>
              <a:t>Economics with focus on “</a:t>
            </a:r>
            <a:r>
              <a:rPr lang="en-GB" sz="1800" dirty="0"/>
              <a:t>Global Economy, International Trade, and Finance” and/or “Governance, Institutions and Development”</a:t>
            </a:r>
            <a:endParaRPr lang="en-US" sz="1800" dirty="0"/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Strong in advanced methods and empirical research (experiments, field studies)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Suitable courses in business (e.g. concerning international transactions or finance)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Self-selected interdisciplinary courses from other faculties (e.g. in law, cultural studies or political science)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Curriculum completely in English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Top position in the CHE ranking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Strong reputation in research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Seminar-style learning in small groups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Close contact to all lecturers and social events 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Strong network</a:t>
            </a:r>
          </a:p>
        </p:txBody>
      </p:sp>
    </p:spTree>
    <p:extLst>
      <p:ext uri="{BB962C8B-B14F-4D97-AF65-F5344CB8AC3E}">
        <p14:creationId xmlns:p14="http://schemas.microsoft.com/office/powerpoint/2010/main" val="99801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88913"/>
            <a:ext cx="6994525" cy="43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/>
              <a:t>Master of Science in </a:t>
            </a:r>
            <a:br>
              <a:rPr lang="de-DE" sz="2000"/>
            </a:br>
            <a:r>
              <a:rPr lang="de-DE" sz="2000"/>
              <a:t>International Economics and Business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4" y="1927245"/>
            <a:ext cx="7242175" cy="330977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1800" b="1" dirty="0" err="1"/>
              <a:t>Occupational</a:t>
            </a:r>
            <a:r>
              <a:rPr lang="de-DE" sz="1800" b="1" dirty="0"/>
              <a:t> </a:t>
            </a:r>
            <a:r>
              <a:rPr lang="de-DE" sz="1800" b="1" dirty="0" err="1"/>
              <a:t>field</a:t>
            </a:r>
            <a:endParaRPr lang="de-DE" sz="1800" b="1" dirty="0"/>
          </a:p>
          <a:p>
            <a:pPr marL="0" indent="0" eaLnBrk="1" hangingPunct="1">
              <a:buNone/>
            </a:pPr>
            <a:endParaRPr lang="de-DE" sz="1800" dirty="0"/>
          </a:p>
          <a:p>
            <a:pPr eaLnBrk="1" hangingPunct="1"/>
            <a:r>
              <a:rPr lang="en-US" sz="1800" dirty="0"/>
              <a:t>Economics is open to various fields and positions </a:t>
            </a:r>
          </a:p>
          <a:p>
            <a:pPr eaLnBrk="1" hangingPunct="1"/>
            <a:r>
              <a:rPr lang="en-US" sz="1800" dirty="0"/>
              <a:t>Examples are positions in banking, insurance, medium-sized enterprises with an international orientation, consulting, public and international organizations</a:t>
            </a:r>
          </a:p>
          <a:p>
            <a:pPr eaLnBrk="1" hangingPunct="1"/>
            <a:r>
              <a:rPr lang="en-US" sz="1800" dirty="0"/>
              <a:t>Doctorate in the field of economics, business administration, political science</a:t>
            </a:r>
          </a:p>
          <a:p>
            <a:pPr eaLnBrk="1" hangingPunct="1"/>
            <a:r>
              <a:rPr lang="en-US" sz="1800" dirty="0"/>
              <a:t>Economists have one of the lowest unemployment rates in Germany. </a:t>
            </a:r>
          </a:p>
        </p:txBody>
      </p:sp>
    </p:spTree>
    <p:extLst>
      <p:ext uri="{BB962C8B-B14F-4D97-AF65-F5344CB8AC3E}">
        <p14:creationId xmlns:p14="http://schemas.microsoft.com/office/powerpoint/2010/main" val="353524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Rectangle 87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88913"/>
            <a:ext cx="6994525" cy="43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Master of Science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Economics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</a:t>
            </a:r>
          </a:p>
        </p:txBody>
      </p:sp>
      <p:sp>
        <p:nvSpPr>
          <p:cNvPr id="5" name="Rechteck 4"/>
          <p:cNvSpPr/>
          <p:nvPr/>
        </p:nvSpPr>
        <p:spPr>
          <a:xfrm>
            <a:off x="1769164" y="1178623"/>
            <a:ext cx="706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373 </a:t>
            </a:r>
            <a:r>
              <a:rPr lang="de-DE" b="1" dirty="0" err="1"/>
              <a:t>applications</a:t>
            </a:r>
            <a:r>
              <a:rPr lang="de-DE" b="1" dirty="0"/>
              <a:t> in 2024</a:t>
            </a:r>
          </a:p>
          <a:p>
            <a:r>
              <a:rPr lang="de-DE" dirty="0"/>
              <a:t>138 </a:t>
            </a:r>
            <a:r>
              <a:rPr lang="de-DE" dirty="0" err="1"/>
              <a:t>passed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1 </a:t>
            </a:r>
          </a:p>
          <a:p>
            <a:r>
              <a:rPr lang="de-DE" dirty="0"/>
              <a:t>	</a:t>
            </a:r>
            <a:r>
              <a:rPr lang="de-DE" dirty="0" err="1"/>
              <a:t>Checking</a:t>
            </a:r>
            <a:r>
              <a:rPr lang="de-DE" dirty="0"/>
              <a:t> the </a:t>
            </a:r>
            <a:r>
              <a:rPr lang="de-DE" dirty="0" err="1"/>
              <a:t>bachelor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or </a:t>
            </a:r>
            <a:r>
              <a:rPr lang="de-DE" dirty="0" err="1"/>
              <a:t>transcript</a:t>
            </a:r>
            <a:r>
              <a:rPr lang="de-DE" dirty="0"/>
              <a:t> of 	</a:t>
            </a:r>
            <a:r>
              <a:rPr lang="de-DE" dirty="0" err="1"/>
              <a:t>records</a:t>
            </a:r>
            <a:r>
              <a:rPr lang="de-DE" dirty="0"/>
              <a:t> grades and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economics</a:t>
            </a:r>
            <a:r>
              <a:rPr lang="de-DE" dirty="0"/>
              <a:t> and </a:t>
            </a:r>
            <a:r>
              <a:rPr lang="de-DE" dirty="0" err="1"/>
              <a:t>methods</a:t>
            </a:r>
            <a:endParaRPr lang="de-DE" dirty="0"/>
          </a:p>
          <a:p>
            <a:r>
              <a:rPr lang="de-DE" dirty="0"/>
              <a:t>33 </a:t>
            </a:r>
            <a:r>
              <a:rPr lang="de-DE" dirty="0" err="1"/>
              <a:t>passed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2 </a:t>
            </a:r>
          </a:p>
          <a:p>
            <a:r>
              <a:rPr lang="de-DE" dirty="0"/>
              <a:t>	Interview via Zoom, </a:t>
            </a:r>
            <a:r>
              <a:rPr lang="de-DE" dirty="0" err="1"/>
              <a:t>consisting</a:t>
            </a:r>
            <a:r>
              <a:rPr lang="de-DE" dirty="0"/>
              <a:t> of </a:t>
            </a:r>
            <a:r>
              <a:rPr lang="de-DE" dirty="0" err="1"/>
              <a:t>single</a:t>
            </a:r>
            <a:r>
              <a:rPr lang="de-DE" dirty="0"/>
              <a:t> choice </a:t>
            </a:r>
            <a:r>
              <a:rPr lang="de-DE" dirty="0" err="1"/>
              <a:t>test</a:t>
            </a:r>
            <a:r>
              <a:rPr lang="de-DE" dirty="0"/>
              <a:t> and 	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00A8300-AA09-4726-95B9-FF8B98DD8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961318"/>
              </p:ext>
            </p:extLst>
          </p:nvPr>
        </p:nvGraphicFramePr>
        <p:xfrm>
          <a:off x="2664555" y="3209948"/>
          <a:ext cx="5270018" cy="378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43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BD8777C4-5AD1-4E07-950E-8A9B8734F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261330"/>
            <a:ext cx="1224137" cy="491922"/>
          </a:xfrm>
          <a:prstGeom prst="roundRect">
            <a:avLst/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A: Core Courses 25-30 ECTS</a:t>
            </a:r>
          </a:p>
        </p:txBody>
      </p:sp>
      <p:sp>
        <p:nvSpPr>
          <p:cNvPr id="42" name="AutoShape 25">
            <a:extLst>
              <a:ext uri="{FF2B5EF4-FFF2-40B4-BE49-F238E27FC236}">
                <a16:creationId xmlns:a16="http://schemas.microsoft.com/office/drawing/2014/main" id="{5490A56B-3385-463D-8412-B348790DC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76" y="921113"/>
            <a:ext cx="1224000" cy="4500632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Behavioral Game Theory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Experimental Economics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Methoden der Ökonometrie II 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Topics in Applied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Econometrics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Multivariate Verfahren/Paneldatenanalyse </a:t>
            </a:r>
          </a:p>
          <a:p>
            <a:pPr>
              <a:spcAft>
                <a:spcPts val="3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Fundamentals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of Business Analytics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Seminar Applied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Statistics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Data Analytics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Computational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Statistics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– Regression and Learning in R</a:t>
            </a:r>
          </a:p>
          <a:p>
            <a:pPr>
              <a:spcAft>
                <a:spcPts val="3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Lectures in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Methods 1 + 2</a:t>
            </a:r>
          </a:p>
          <a:p>
            <a:pPr>
              <a:spcAft>
                <a:spcPts val="300"/>
              </a:spcAft>
            </a:pPr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Gerade Verbindung 27">
            <a:extLst>
              <a:ext uri="{FF2B5EF4-FFF2-40B4-BE49-F238E27FC236}">
                <a16:creationId xmlns:a16="http://schemas.microsoft.com/office/drawing/2014/main" id="{67F7CC81-C7E8-440B-A0CC-3461759B2185}"/>
              </a:ext>
            </a:extLst>
          </p:cNvPr>
          <p:cNvCxnSpPr/>
          <p:nvPr/>
        </p:nvCxnSpPr>
        <p:spPr>
          <a:xfrm>
            <a:off x="155885" y="7188278"/>
            <a:ext cx="871279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23">
            <a:extLst>
              <a:ext uri="{FF2B5EF4-FFF2-40B4-BE49-F238E27FC236}">
                <a16:creationId xmlns:a16="http://schemas.microsoft.com/office/drawing/2014/main" id="{D7DE1B83-AA06-4207-9E52-6A6EECF2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650" y="921112"/>
            <a:ext cx="1224000" cy="5165651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Evaluation of Development Policies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Economics of Corruption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Population Economics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Behavioral Public Economics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Seminar in Public Economics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Economics of Education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Economics of Crime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Health, Development and Public Policy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Growth, Inequality and Poverty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Seminar in Development Economics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Lectures in Governance, Institutions and Development 1 + 2</a:t>
            </a:r>
          </a:p>
        </p:txBody>
      </p:sp>
      <p:sp>
        <p:nvSpPr>
          <p:cNvPr id="54" name="AutoShape 23">
            <a:extLst>
              <a:ext uri="{FF2B5EF4-FFF2-40B4-BE49-F238E27FC236}">
                <a16:creationId xmlns:a16="http://schemas.microsoft.com/office/drawing/2014/main" id="{C486B5B0-5148-44F7-846E-5DF11285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253" y="891795"/>
            <a:ext cx="1224000" cy="5749150"/>
          </a:xfrm>
          <a:prstGeom prst="roundRect">
            <a:avLst>
              <a:gd name="adj" fmla="val 13309"/>
            </a:avLst>
          </a:prstGeom>
          <a:solidFill>
            <a:schemeClr val="accent4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Organization Theory and Sustainable Leadership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Organizational and Competitive Strategy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Managing and Leading Strategic Innovation and Change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International Accounting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Reporting of Digital Business Models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Advanced International Accounting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Telecommunications Management 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Electronic Markets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Organizational Behavior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Financial Statement Analysis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International Cooperation and Networks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Lectures in Advanced Business Administration</a:t>
            </a:r>
          </a:p>
        </p:txBody>
      </p:sp>
      <p:sp>
        <p:nvSpPr>
          <p:cNvPr id="55" name="AutoShape 23">
            <a:extLst>
              <a:ext uri="{FF2B5EF4-FFF2-40B4-BE49-F238E27FC236}">
                <a16:creationId xmlns:a16="http://schemas.microsoft.com/office/drawing/2014/main" id="{D49C511A-52C5-455B-9FBF-49048C3D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243" y="921113"/>
            <a:ext cx="1224000" cy="4796196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Advanced International Trade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The Empirics of International Trade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Recent Topics in International Trade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International Monetary Economics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Seminar Advanced Macroeconomics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Neue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Standorttheorien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Advanced Corporate Finance 1 + 2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Seminar Advanced Corp. Finance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Lectures in Advanced International Economics 1 + 2 </a:t>
            </a:r>
          </a:p>
        </p:txBody>
      </p:sp>
      <p:sp>
        <p:nvSpPr>
          <p:cNvPr id="56" name="AutoShape 23">
            <a:extLst>
              <a:ext uri="{FF2B5EF4-FFF2-40B4-BE49-F238E27FC236}">
                <a16:creationId xmlns:a16="http://schemas.microsoft.com/office/drawing/2014/main" id="{E8EE068D-7E1D-48BD-AA37-F7A44C171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824" y="891795"/>
            <a:ext cx="900000" cy="1371114"/>
          </a:xfrm>
          <a:prstGeom prst="roundRect">
            <a:avLst>
              <a:gd name="adj" fmla="val 13309"/>
            </a:avLst>
          </a:prstGeom>
          <a:solidFill>
            <a:schemeClr val="accent5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English</a:t>
            </a:r>
          </a:p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French</a:t>
            </a:r>
          </a:p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Spanish</a:t>
            </a:r>
          </a:p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Further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15">
                <a:extLst>
                  <a:ext uri="{FF2B5EF4-FFF2-40B4-BE49-F238E27FC236}">
                    <a16:creationId xmlns:a16="http://schemas.microsoft.com/office/drawing/2014/main" id="{CE4EFD79-27C3-4E56-A843-2FF6E51C3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535" y="261330"/>
                <a:ext cx="1224136" cy="491922"/>
              </a:xfrm>
              <a:prstGeom prst="roundRec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36000" tIns="36000" rIns="3600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B: Adv. Methods </a:t>
                </a:r>
                <a14:m>
                  <m:oMath xmlns:m="http://schemas.openxmlformats.org/officeDocument/2006/math">
                    <m:r>
                      <a:rPr lang="de-DE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</m:oMath>
                </a14:m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 10 ECTS</a:t>
                </a:r>
              </a:p>
            </p:txBody>
          </p:sp>
        </mc:Choice>
        <mc:Fallback xmlns="">
          <p:sp>
            <p:nvSpPr>
              <p:cNvPr id="57" name="Rectangle 15">
                <a:extLst>
                  <a:ext uri="{FF2B5EF4-FFF2-40B4-BE49-F238E27FC236}">
                    <a16:creationId xmlns:a16="http://schemas.microsoft.com/office/drawing/2014/main" id="{CE4EFD79-27C3-4E56-A843-2FF6E51C3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6535" y="261330"/>
                <a:ext cx="1224136" cy="491922"/>
              </a:xfrm>
              <a:prstGeom prst="roundRect">
                <a:avLst/>
              </a:prstGeom>
              <a:blipFill>
                <a:blip r:embed="rId2"/>
                <a:stretch>
                  <a:fillRect l="-1961" r="-4412" b="-1190"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5">
                <a:extLst>
                  <a:ext uri="{FF2B5EF4-FFF2-40B4-BE49-F238E27FC236}">
                    <a16:creationId xmlns:a16="http://schemas.microsoft.com/office/drawing/2014/main" id="{0DB6146D-BBF1-450D-B410-883A95775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8300" y="262670"/>
                <a:ext cx="1224000" cy="490581"/>
              </a:xfrm>
              <a:prstGeom prst="roundRect">
                <a:avLst/>
              </a:prstGeom>
              <a:solidFill>
                <a:schemeClr val="accent2">
                  <a:alpha val="8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36000" tIns="36000" rIns="3600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spcAft>
                    <a:spcPts val="1000"/>
                  </a:spcAft>
                </a:pPr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C: Global Econ.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</m:oMath>
                </a14:m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 10 ECTS</a:t>
                </a:r>
              </a:p>
            </p:txBody>
          </p:sp>
        </mc:Choice>
        <mc:Fallback xmlns="">
          <p:sp>
            <p:nvSpPr>
              <p:cNvPr id="58" name="Rectangle 15">
                <a:extLst>
                  <a:ext uri="{FF2B5EF4-FFF2-40B4-BE49-F238E27FC236}">
                    <a16:creationId xmlns:a16="http://schemas.microsoft.com/office/drawing/2014/main" id="{0DB6146D-BBF1-450D-B410-883A95775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8300" y="262670"/>
                <a:ext cx="1224000" cy="490581"/>
              </a:xfrm>
              <a:prstGeom prst="roundRect">
                <a:avLst/>
              </a:prstGeom>
              <a:blipFill>
                <a:blip r:embed="rId3"/>
                <a:stretch>
                  <a:fillRect l="-2451" r="-1961" b="-1190"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15">
                <a:extLst>
                  <a:ext uri="{FF2B5EF4-FFF2-40B4-BE49-F238E27FC236}">
                    <a16:creationId xmlns:a16="http://schemas.microsoft.com/office/drawing/2014/main" id="{547574B5-30FB-4900-875F-C264278A7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9929" y="261329"/>
                <a:ext cx="1224000" cy="490581"/>
              </a:xfrm>
              <a:prstGeom prst="roundRect">
                <a:avLst/>
              </a:prstGeom>
              <a:solidFill>
                <a:schemeClr val="accent3">
                  <a:alpha val="8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36000" tIns="36000" rIns="3600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D: </a:t>
                </a:r>
                <a:r>
                  <a:rPr lang="de-DE" sz="1200" dirty="0" err="1">
                    <a:latin typeface="Arial" pitchFamily="34" charset="0"/>
                    <a:cs typeface="Arial" pitchFamily="34" charset="0"/>
                  </a:rPr>
                  <a:t>Gov</a:t>
                </a:r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 &amp; </a:t>
                </a:r>
                <a:r>
                  <a:rPr lang="de-DE" sz="1200" dirty="0" err="1">
                    <a:latin typeface="Arial" pitchFamily="34" charset="0"/>
                    <a:cs typeface="Arial" pitchFamily="34" charset="0"/>
                  </a:rPr>
                  <a:t>Dev</a:t>
                </a:r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</m:oMath>
                </a14:m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 10 ECTS </a:t>
                </a:r>
              </a:p>
            </p:txBody>
          </p:sp>
        </mc:Choice>
        <mc:Fallback xmlns="">
          <p:sp>
            <p:nvSpPr>
              <p:cNvPr id="59" name="Rectangle 15">
                <a:extLst>
                  <a:ext uri="{FF2B5EF4-FFF2-40B4-BE49-F238E27FC236}">
                    <a16:creationId xmlns:a16="http://schemas.microsoft.com/office/drawing/2014/main" id="{547574B5-30FB-4900-875F-C264278A7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929" y="261329"/>
                <a:ext cx="1224000" cy="490581"/>
              </a:xfrm>
              <a:prstGeom prst="roundRect">
                <a:avLst/>
              </a:prstGeom>
              <a:blipFill>
                <a:blip r:embed="rId4"/>
                <a:stretch>
                  <a:fillRect b="-2410"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15">
                <a:extLst>
                  <a:ext uri="{FF2B5EF4-FFF2-40B4-BE49-F238E27FC236}">
                    <a16:creationId xmlns:a16="http://schemas.microsoft.com/office/drawing/2014/main" id="{058D467C-5309-4AD5-A475-02CFD210F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5253" y="262670"/>
                <a:ext cx="1224000" cy="489239"/>
              </a:xfrm>
              <a:prstGeom prst="roundRect">
                <a:avLst/>
              </a:prstGeom>
              <a:solidFill>
                <a:schemeClr val="accent4">
                  <a:alpha val="8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36000" tIns="36000" rIns="3600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spcAft>
                    <a:spcPts val="1000"/>
                  </a:spcAft>
                </a:pPr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E: Business      </a:t>
                </a:r>
                <a14:m>
                  <m:oMath xmlns:m="http://schemas.openxmlformats.org/officeDocument/2006/math">
                    <m:r>
                      <a:rPr lang="de-DE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de-DE" sz="1200" dirty="0">
                    <a:latin typeface="Arial" pitchFamily="34" charset="0"/>
                    <a:cs typeface="Arial" pitchFamily="34" charset="0"/>
                  </a:rPr>
                  <a:t> 20 ECTS</a:t>
                </a:r>
              </a:p>
            </p:txBody>
          </p:sp>
        </mc:Choice>
        <mc:Fallback xmlns="">
          <p:sp>
            <p:nvSpPr>
              <p:cNvPr id="60" name="Rectangle 15">
                <a:extLst>
                  <a:ext uri="{FF2B5EF4-FFF2-40B4-BE49-F238E27FC236}">
                    <a16:creationId xmlns:a16="http://schemas.microsoft.com/office/drawing/2014/main" id="{058D467C-5309-4AD5-A475-02CFD210F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5253" y="262670"/>
                <a:ext cx="1224000" cy="489239"/>
              </a:xfrm>
              <a:prstGeom prst="roundRect">
                <a:avLst/>
              </a:prstGeom>
              <a:blipFill>
                <a:blip r:embed="rId5"/>
                <a:stretch>
                  <a:fillRect r="-9852" b="-2410"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15">
            <a:extLst>
              <a:ext uri="{FF2B5EF4-FFF2-40B4-BE49-F238E27FC236}">
                <a16:creationId xmlns:a16="http://schemas.microsoft.com/office/drawing/2014/main" id="{FD25CC8F-080F-446D-BF6B-BAF90ED5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662" y="261329"/>
            <a:ext cx="900000" cy="489239"/>
          </a:xfrm>
          <a:prstGeom prst="roundRect">
            <a:avLst/>
          </a:prstGeom>
          <a:solidFill>
            <a:schemeClr val="accent5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F: Lan-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guage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14568BB9-9027-4B17-91EE-16DCEB7D5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070" y="261330"/>
            <a:ext cx="900000" cy="48923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G: Interdisc.</a:t>
            </a:r>
          </a:p>
        </p:txBody>
      </p:sp>
      <p:sp>
        <p:nvSpPr>
          <p:cNvPr id="63" name="AutoShape 23">
            <a:extLst>
              <a:ext uri="{FF2B5EF4-FFF2-40B4-BE49-F238E27FC236}">
                <a16:creationId xmlns:a16="http://schemas.microsoft.com/office/drawing/2014/main" id="{502E89AD-1EA4-4673-8136-48DA065A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891795"/>
            <a:ext cx="1223436" cy="3015188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Macroeconomics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Microeconomics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Natural and Field Experiments</a:t>
            </a:r>
          </a:p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Fundamentals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of International Trade</a:t>
            </a:r>
          </a:p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Methods in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Econometrics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Micro Development Economics</a:t>
            </a:r>
          </a:p>
        </p:txBody>
      </p:sp>
      <p:sp>
        <p:nvSpPr>
          <p:cNvPr id="64" name="Rectangle 15">
            <a:extLst>
              <a:ext uri="{FF2B5EF4-FFF2-40B4-BE49-F238E27FC236}">
                <a16:creationId xmlns:a16="http://schemas.microsoft.com/office/drawing/2014/main" id="{D500DE05-FF9B-4527-88A9-7075AB23F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070" y="891794"/>
            <a:ext cx="900000" cy="2230097"/>
          </a:xfrm>
          <a:prstGeom prst="roundRect">
            <a:avLst/>
          </a:prstGeom>
          <a:solidFill>
            <a:schemeClr val="accent6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Interdisci-plinary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speciali-zation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1</a:t>
            </a:r>
          </a:p>
          <a:p>
            <a:pPr lvl="0"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Interdisci-plinary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speciali-zation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2</a:t>
            </a:r>
          </a:p>
          <a:p>
            <a:pPr lvl="0"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Interdisci-plinary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seminar</a:t>
            </a:r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55885" y="3655724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55885" y="2799947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55885" y="1987770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55885" y="1168709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23019" y="385594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de-DE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23019" y="1217130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123019" y="2036623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123019" y="2854664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de-DE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5776384" y="385594"/>
            <a:ext cx="1224000" cy="719996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Behavioral Game Theory</a:t>
            </a:r>
          </a:p>
        </p:txBody>
      </p:sp>
      <p:sp>
        <p:nvSpPr>
          <p:cNvPr id="30" name="Textfeld 38"/>
          <p:cNvSpPr txBox="1"/>
          <p:nvPr/>
        </p:nvSpPr>
        <p:spPr>
          <a:xfrm>
            <a:off x="123019" y="385594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WiSe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9"/>
          <p:cNvSpPr txBox="1"/>
          <p:nvPr/>
        </p:nvSpPr>
        <p:spPr>
          <a:xfrm>
            <a:off x="123019" y="2036623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WiSe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41"/>
          <p:cNvSpPr txBox="1"/>
          <p:nvPr/>
        </p:nvSpPr>
        <p:spPr>
          <a:xfrm>
            <a:off x="123019" y="1221052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SoSe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feld 42"/>
          <p:cNvSpPr txBox="1"/>
          <p:nvPr/>
        </p:nvSpPr>
        <p:spPr>
          <a:xfrm>
            <a:off x="123019" y="2854664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SoSe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>
            <a:off x="4459191" y="2036623"/>
            <a:ext cx="1224000" cy="719996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Advanced Corporate </a:t>
            </a:r>
            <a:r>
              <a:rPr lang="en-US" sz="1050">
                <a:latin typeface="Arial" pitchFamily="34" charset="0"/>
                <a:cs typeface="Arial" pitchFamily="34" charset="0"/>
              </a:rPr>
              <a:t>Finance 2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23"/>
          <p:cNvSpPr>
            <a:spLocks noChangeArrowheads="1"/>
          </p:cNvSpPr>
          <p:nvPr/>
        </p:nvSpPr>
        <p:spPr bwMode="auto">
          <a:xfrm>
            <a:off x="1830924" y="1221052"/>
            <a:ext cx="1224000" cy="682508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Advanced International Trade</a:t>
            </a:r>
          </a:p>
        </p:txBody>
      </p:sp>
      <p:sp>
        <p:nvSpPr>
          <p:cNvPr id="57" name="AutoShape 23">
            <a:extLst>
              <a:ext uri="{FF2B5EF4-FFF2-40B4-BE49-F238E27FC236}">
                <a16:creationId xmlns:a16="http://schemas.microsoft.com/office/drawing/2014/main" id="{C16888A2-F3B3-4B02-B5C1-F0DFF35B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385594"/>
            <a:ext cx="1223436" cy="719993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Macroeconomics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3">
            <a:extLst>
              <a:ext uri="{FF2B5EF4-FFF2-40B4-BE49-F238E27FC236}">
                <a16:creationId xmlns:a16="http://schemas.microsoft.com/office/drawing/2014/main" id="{62B5F970-F348-4DEC-B257-E39AE77F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24" y="385594"/>
            <a:ext cx="1223436" cy="698513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Microeconomics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3">
            <a:extLst>
              <a:ext uri="{FF2B5EF4-FFF2-40B4-BE49-F238E27FC236}">
                <a16:creationId xmlns:a16="http://schemas.microsoft.com/office/drawing/2014/main" id="{AD68D0FA-EAF2-425C-9AC1-9E9B179B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175" y="385594"/>
            <a:ext cx="1223436" cy="682513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Natural and Field Experiments</a:t>
            </a:r>
          </a:p>
        </p:txBody>
      </p:sp>
      <p:sp>
        <p:nvSpPr>
          <p:cNvPr id="61" name="AutoShape 23">
            <a:extLst>
              <a:ext uri="{FF2B5EF4-FFF2-40B4-BE49-F238E27FC236}">
                <a16:creationId xmlns:a16="http://schemas.microsoft.com/office/drawing/2014/main" id="{55DF265B-19A1-4EC6-90DD-3B2E4666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191" y="385594"/>
            <a:ext cx="1223436" cy="682514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Fundamentals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of International Trade</a:t>
            </a: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5DCD601D-9131-4779-84CA-CF8EB0605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2036623"/>
            <a:ext cx="1223436" cy="682514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Methods in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Econometrics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AutoShape 25">
            <a:extLst>
              <a:ext uri="{FF2B5EF4-FFF2-40B4-BE49-F238E27FC236}">
                <a16:creationId xmlns:a16="http://schemas.microsoft.com/office/drawing/2014/main" id="{F3AE0571-8FFC-4370-9853-657248D0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977" y="385594"/>
            <a:ext cx="1224000" cy="717572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Fundamentals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of Business Analytics</a:t>
            </a:r>
          </a:p>
        </p:txBody>
      </p:sp>
      <p:sp>
        <p:nvSpPr>
          <p:cNvPr id="67" name="AutoShape 23">
            <a:extLst>
              <a:ext uri="{FF2B5EF4-FFF2-40B4-BE49-F238E27FC236}">
                <a16:creationId xmlns:a16="http://schemas.microsoft.com/office/drawing/2014/main" id="{E6A6174E-A4C2-4A1C-AFD5-531BF7C7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175" y="1221052"/>
            <a:ext cx="1224000" cy="681894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The Empirics of International Trade</a:t>
            </a:r>
          </a:p>
        </p:txBody>
      </p:sp>
      <p:sp>
        <p:nvSpPr>
          <p:cNvPr id="69" name="AutoShape 25">
            <a:extLst>
              <a:ext uri="{FF2B5EF4-FFF2-40B4-BE49-F238E27FC236}">
                <a16:creationId xmlns:a16="http://schemas.microsoft.com/office/drawing/2014/main" id="{A53FE04F-54FC-4E4A-9E1F-AA2F61B0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1248017"/>
            <a:ext cx="1224000" cy="690773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Computational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Statistics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– Regression and Learning in R</a:t>
            </a:r>
          </a:p>
        </p:txBody>
      </p:sp>
      <p:sp>
        <p:nvSpPr>
          <p:cNvPr id="70" name="AutoShape 25">
            <a:extLst>
              <a:ext uri="{FF2B5EF4-FFF2-40B4-BE49-F238E27FC236}">
                <a16:creationId xmlns:a16="http://schemas.microsoft.com/office/drawing/2014/main" id="{CBCA87BF-FDA4-402A-BC16-89971691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24" y="2036623"/>
            <a:ext cx="1224000" cy="689215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Data Analytics</a:t>
            </a:r>
          </a:p>
        </p:txBody>
      </p:sp>
      <p:sp>
        <p:nvSpPr>
          <p:cNvPr id="71" name="AutoShape 23">
            <a:extLst>
              <a:ext uri="{FF2B5EF4-FFF2-40B4-BE49-F238E27FC236}">
                <a16:creationId xmlns:a16="http://schemas.microsoft.com/office/drawing/2014/main" id="{75DF8296-F033-40C8-B511-653FA2E4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191" y="1221052"/>
            <a:ext cx="1224000" cy="677885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International Monetary Economics</a:t>
            </a:r>
          </a:p>
        </p:txBody>
      </p:sp>
      <p:sp>
        <p:nvSpPr>
          <p:cNvPr id="72" name="AutoShape 23">
            <a:extLst>
              <a:ext uri="{FF2B5EF4-FFF2-40B4-BE49-F238E27FC236}">
                <a16:creationId xmlns:a16="http://schemas.microsoft.com/office/drawing/2014/main" id="{78423CC7-587B-40BE-A535-98981674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384" y="1221052"/>
            <a:ext cx="1224000" cy="688694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Seminar Advanced Macroeconomics</a:t>
            </a:r>
          </a:p>
        </p:txBody>
      </p:sp>
      <p:sp>
        <p:nvSpPr>
          <p:cNvPr id="73" name="AutoShape 23">
            <a:extLst>
              <a:ext uri="{FF2B5EF4-FFF2-40B4-BE49-F238E27FC236}">
                <a16:creationId xmlns:a16="http://schemas.microsoft.com/office/drawing/2014/main" id="{EEAFD427-F8B4-4B06-A730-C0CECE58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977" y="1221052"/>
            <a:ext cx="1224000" cy="677885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Advanced Corporate Finance 1</a:t>
            </a:r>
          </a:p>
        </p:txBody>
      </p:sp>
      <p:sp>
        <p:nvSpPr>
          <p:cNvPr id="74" name="AutoShape 23">
            <a:extLst>
              <a:ext uri="{FF2B5EF4-FFF2-40B4-BE49-F238E27FC236}">
                <a16:creationId xmlns:a16="http://schemas.microsoft.com/office/drawing/2014/main" id="{69E52D11-E089-439E-BF41-730934D2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175" y="2036623"/>
            <a:ext cx="1224000" cy="709394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>
                <a:latin typeface="Arial" pitchFamily="34" charset="0"/>
                <a:cs typeface="Arial" pitchFamily="34" charset="0"/>
              </a:rPr>
              <a:t>Seminar Advanced Corp. Finance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23">
            <a:extLst>
              <a:ext uri="{FF2B5EF4-FFF2-40B4-BE49-F238E27FC236}">
                <a16:creationId xmlns:a16="http://schemas.microsoft.com/office/drawing/2014/main" id="{98256376-EFE2-4C14-AD30-134B63E6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384" y="2036623"/>
            <a:ext cx="1224000" cy="707485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Behavioral </a:t>
            </a:r>
            <a:r>
              <a:rPr lang="en-US" sz="1050">
                <a:latin typeface="Arial" pitchFamily="34" charset="0"/>
                <a:cs typeface="Arial" pitchFamily="34" charset="0"/>
              </a:rPr>
              <a:t>Public Economics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23">
            <a:extLst>
              <a:ext uri="{FF2B5EF4-FFF2-40B4-BE49-F238E27FC236}">
                <a16:creationId xmlns:a16="http://schemas.microsoft.com/office/drawing/2014/main" id="{C0A98B2F-F7C4-411B-86BB-F579D6C6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2854664"/>
            <a:ext cx="1224000" cy="709389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Recent Topics in International Trade</a:t>
            </a:r>
          </a:p>
        </p:txBody>
      </p:sp>
      <p:sp>
        <p:nvSpPr>
          <p:cNvPr id="77" name="AutoShape 23">
            <a:extLst>
              <a:ext uri="{FF2B5EF4-FFF2-40B4-BE49-F238E27FC236}">
                <a16:creationId xmlns:a16="http://schemas.microsoft.com/office/drawing/2014/main" id="{506C74B3-6376-40C9-A6D1-3169C5345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24" y="2854664"/>
            <a:ext cx="1224000" cy="709389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>
                <a:latin typeface="Arial" pitchFamily="34" charset="0"/>
                <a:cs typeface="Arial" pitchFamily="34" charset="0"/>
              </a:rPr>
              <a:t>Population Economics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AutoShape 23">
            <a:extLst>
              <a:ext uri="{FF2B5EF4-FFF2-40B4-BE49-F238E27FC236}">
                <a16:creationId xmlns:a16="http://schemas.microsoft.com/office/drawing/2014/main" id="{BEE8E91F-1A41-44F4-99A8-C7E9DE83C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16" y="2854664"/>
            <a:ext cx="5178460" cy="709387"/>
          </a:xfrm>
          <a:prstGeom prst="roundRect">
            <a:avLst>
              <a:gd name="adj" fmla="val 13309"/>
            </a:avLst>
          </a:prstGeom>
          <a:solidFill>
            <a:schemeClr val="tx2">
              <a:lumMod val="90000"/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Master Thesis </a:t>
            </a:r>
          </a:p>
        </p:txBody>
      </p:sp>
      <p:sp>
        <p:nvSpPr>
          <p:cNvPr id="36" name="AutoShape 23">
            <a:extLst>
              <a:ext uri="{FF2B5EF4-FFF2-40B4-BE49-F238E27FC236}">
                <a16:creationId xmlns:a16="http://schemas.microsoft.com/office/drawing/2014/main" id="{73355F0A-AD9E-4643-817A-25F61062A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107" y="31947"/>
            <a:ext cx="3849786" cy="324586"/>
          </a:xfrm>
          <a:prstGeom prst="roundRect">
            <a:avLst>
              <a:gd name="adj" fmla="val 13309"/>
            </a:avLst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Sample curriculum “Global Economics”</a:t>
            </a:r>
          </a:p>
        </p:txBody>
      </p:sp>
      <p:sp>
        <p:nvSpPr>
          <p:cNvPr id="41" name="AutoShape 23">
            <a:extLst>
              <a:ext uri="{FF2B5EF4-FFF2-40B4-BE49-F238E27FC236}">
                <a16:creationId xmlns:a16="http://schemas.microsoft.com/office/drawing/2014/main" id="{11168752-2C38-48B0-A5F2-050D12803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977" y="2036623"/>
            <a:ext cx="1224000" cy="709389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Lectures in Advanced International Economics 2</a:t>
            </a:r>
          </a:p>
        </p:txBody>
      </p:sp>
    </p:spTree>
    <p:extLst>
      <p:ext uri="{BB962C8B-B14F-4D97-AF65-F5344CB8AC3E}">
        <p14:creationId xmlns:p14="http://schemas.microsoft.com/office/powerpoint/2010/main" val="415977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55885" y="3655724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55885" y="2799947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55885" y="1987770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55885" y="1168709"/>
            <a:ext cx="87127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150598" y="2036623"/>
            <a:ext cx="1224000" cy="719996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Behavioral Game Theory</a:t>
            </a: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>
            <a:off x="511271" y="2849359"/>
            <a:ext cx="1224000" cy="719996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>
                <a:latin typeface="Arial" pitchFamily="34" charset="0"/>
                <a:cs typeface="Arial" pitchFamily="34" charset="0"/>
              </a:rPr>
              <a:t>Seminar in Public Economics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3">
            <a:extLst>
              <a:ext uri="{FF2B5EF4-FFF2-40B4-BE49-F238E27FC236}">
                <a16:creationId xmlns:a16="http://schemas.microsoft.com/office/drawing/2014/main" id="{62B5F970-F348-4DEC-B257-E39AE77F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24" y="382490"/>
            <a:ext cx="1223436" cy="698513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Microeconomics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3">
            <a:extLst>
              <a:ext uri="{FF2B5EF4-FFF2-40B4-BE49-F238E27FC236}">
                <a16:creationId xmlns:a16="http://schemas.microsoft.com/office/drawing/2014/main" id="{AD68D0FA-EAF2-425C-9AC1-9E9B179B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175" y="382490"/>
            <a:ext cx="1223436" cy="682513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Natural and Field Experiments</a:t>
            </a:r>
          </a:p>
        </p:txBody>
      </p:sp>
      <p:sp>
        <p:nvSpPr>
          <p:cNvPr id="61" name="AutoShape 23">
            <a:extLst>
              <a:ext uri="{FF2B5EF4-FFF2-40B4-BE49-F238E27FC236}">
                <a16:creationId xmlns:a16="http://schemas.microsoft.com/office/drawing/2014/main" id="{55DF265B-19A1-4EC6-90DD-3B2E4666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191" y="382490"/>
            <a:ext cx="1223436" cy="682514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Methods in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Econometrics</a:t>
            </a:r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AutoShape 25">
            <a:extLst>
              <a:ext uri="{FF2B5EF4-FFF2-40B4-BE49-F238E27FC236}">
                <a16:creationId xmlns:a16="http://schemas.microsoft.com/office/drawing/2014/main" id="{CBCA87BF-FDA4-402A-BC16-89971691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24" y="2036623"/>
            <a:ext cx="1224000" cy="689215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Advanced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Data Analytics</a:t>
            </a:r>
          </a:p>
        </p:txBody>
      </p:sp>
      <p:sp>
        <p:nvSpPr>
          <p:cNvPr id="76" name="AutoShape 23">
            <a:extLst>
              <a:ext uri="{FF2B5EF4-FFF2-40B4-BE49-F238E27FC236}">
                <a16:creationId xmlns:a16="http://schemas.microsoft.com/office/drawing/2014/main" id="{C0A98B2F-F7C4-411B-86BB-F579D6C6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511" y="2036623"/>
            <a:ext cx="1224000" cy="709389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>
                <a:latin typeface="Arial" pitchFamily="34" charset="0"/>
                <a:cs typeface="Arial" pitchFamily="34" charset="0"/>
              </a:rPr>
              <a:t>Lectures in Advanced International Economics 1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AutoShape 23">
            <a:extLst>
              <a:ext uri="{FF2B5EF4-FFF2-40B4-BE49-F238E27FC236}">
                <a16:creationId xmlns:a16="http://schemas.microsoft.com/office/drawing/2014/main" id="{506C74B3-6376-40C9-A6D1-3169C5345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24" y="2849359"/>
            <a:ext cx="1224000" cy="709389"/>
          </a:xfrm>
          <a:prstGeom prst="roundRect">
            <a:avLst>
              <a:gd name="adj" fmla="val 13309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International Monetary Economics</a:t>
            </a:r>
          </a:p>
        </p:txBody>
      </p:sp>
      <p:sp>
        <p:nvSpPr>
          <p:cNvPr id="78" name="AutoShape 23">
            <a:extLst>
              <a:ext uri="{FF2B5EF4-FFF2-40B4-BE49-F238E27FC236}">
                <a16:creationId xmlns:a16="http://schemas.microsoft.com/office/drawing/2014/main" id="{BEE8E91F-1A41-44F4-99A8-C7E9DE83C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175" y="2849359"/>
            <a:ext cx="5163802" cy="709387"/>
          </a:xfrm>
          <a:prstGeom prst="roundRect">
            <a:avLst>
              <a:gd name="adj" fmla="val 13309"/>
            </a:avLst>
          </a:prstGeom>
          <a:solidFill>
            <a:schemeClr val="tx2">
              <a:lumMod val="90000"/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Master Thesis </a:t>
            </a:r>
          </a:p>
        </p:txBody>
      </p:sp>
      <p:sp>
        <p:nvSpPr>
          <p:cNvPr id="81" name="AutoShape 23">
            <a:extLst>
              <a:ext uri="{FF2B5EF4-FFF2-40B4-BE49-F238E27FC236}">
                <a16:creationId xmlns:a16="http://schemas.microsoft.com/office/drawing/2014/main" id="{666587AE-276D-42A1-9DAA-8D732E9A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2036623"/>
            <a:ext cx="1223436" cy="719993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 err="1">
                <a:latin typeface="Arial" pitchFamily="34" charset="0"/>
                <a:cs typeface="Arial" pitchFamily="34" charset="0"/>
              </a:rPr>
              <a:t>Fundamentals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of International Trade</a:t>
            </a:r>
          </a:p>
        </p:txBody>
      </p:sp>
      <p:sp>
        <p:nvSpPr>
          <p:cNvPr id="82" name="AutoShape 23">
            <a:extLst>
              <a:ext uri="{FF2B5EF4-FFF2-40B4-BE49-F238E27FC236}">
                <a16:creationId xmlns:a16="http://schemas.microsoft.com/office/drawing/2014/main" id="{E3957CDE-B410-4ECB-AF79-84DAE767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35" y="382490"/>
            <a:ext cx="1223436" cy="682514"/>
          </a:xfrm>
          <a:prstGeom prst="roundRect">
            <a:avLst>
              <a:gd name="adj" fmla="val 13309"/>
            </a:avLst>
          </a:prstGeom>
          <a:solidFill>
            <a:srgbClr val="65A38B">
              <a:alpha val="80000"/>
            </a:srgb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Micro Development Economics</a:t>
            </a:r>
          </a:p>
        </p:txBody>
      </p:sp>
      <p:sp>
        <p:nvSpPr>
          <p:cNvPr id="83" name="AutoShape 23">
            <a:extLst>
              <a:ext uri="{FF2B5EF4-FFF2-40B4-BE49-F238E27FC236}">
                <a16:creationId xmlns:a16="http://schemas.microsoft.com/office/drawing/2014/main" id="{2F6FAEFB-A2EA-4F4C-8781-508F1E4F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084" y="382490"/>
            <a:ext cx="1224000" cy="709394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Behavioral Public Economics</a:t>
            </a:r>
          </a:p>
        </p:txBody>
      </p:sp>
      <p:sp>
        <p:nvSpPr>
          <p:cNvPr id="84" name="AutoShape 23">
            <a:extLst>
              <a:ext uri="{FF2B5EF4-FFF2-40B4-BE49-F238E27FC236}">
                <a16:creationId xmlns:a16="http://schemas.microsoft.com/office/drawing/2014/main" id="{BDCDB9EE-3064-4325-80C3-245BC40F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80" y="1217130"/>
            <a:ext cx="1224000" cy="692058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Evaluation of Development Policies</a:t>
            </a:r>
          </a:p>
        </p:txBody>
      </p:sp>
      <p:sp>
        <p:nvSpPr>
          <p:cNvPr id="85" name="AutoShape 23">
            <a:extLst>
              <a:ext uri="{FF2B5EF4-FFF2-40B4-BE49-F238E27FC236}">
                <a16:creationId xmlns:a16="http://schemas.microsoft.com/office/drawing/2014/main" id="{FAAF579F-3AEB-490C-AF97-4BF344A1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386" y="1217130"/>
            <a:ext cx="1224000" cy="692058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Economics of Corruption</a:t>
            </a:r>
          </a:p>
        </p:txBody>
      </p:sp>
      <p:sp>
        <p:nvSpPr>
          <p:cNvPr id="86" name="AutoShape 23">
            <a:extLst>
              <a:ext uri="{FF2B5EF4-FFF2-40B4-BE49-F238E27FC236}">
                <a16:creationId xmlns:a16="http://schemas.microsoft.com/office/drawing/2014/main" id="{EF027FDF-E61F-4ADB-A1EC-ADD9225F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174" y="1217130"/>
            <a:ext cx="1224000" cy="692058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>
                <a:latin typeface="Arial" pitchFamily="34" charset="0"/>
                <a:cs typeface="Arial" pitchFamily="34" charset="0"/>
              </a:rPr>
              <a:t>Population Economics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AutoShape 23">
            <a:extLst>
              <a:ext uri="{FF2B5EF4-FFF2-40B4-BE49-F238E27FC236}">
                <a16:creationId xmlns:a16="http://schemas.microsoft.com/office/drawing/2014/main" id="{3F1740DC-B228-4EAE-9CBA-6357A8C15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424" y="2036623"/>
            <a:ext cx="1224000" cy="726368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Behavioral Public Economics</a:t>
            </a:r>
          </a:p>
        </p:txBody>
      </p:sp>
      <p:sp>
        <p:nvSpPr>
          <p:cNvPr id="88" name="AutoShape 23">
            <a:extLst>
              <a:ext uri="{FF2B5EF4-FFF2-40B4-BE49-F238E27FC236}">
                <a16:creationId xmlns:a16="http://schemas.microsoft.com/office/drawing/2014/main" id="{593DF22E-DE0E-4E72-AC08-8CD493233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244" y="1217130"/>
            <a:ext cx="1224000" cy="717572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Seminar in  Development Economics</a:t>
            </a:r>
          </a:p>
          <a:p>
            <a:pPr>
              <a:spcAft>
                <a:spcPts val="300"/>
              </a:spcAft>
            </a:pP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utoShape 23">
            <a:extLst>
              <a:ext uri="{FF2B5EF4-FFF2-40B4-BE49-F238E27FC236}">
                <a16:creationId xmlns:a16="http://schemas.microsoft.com/office/drawing/2014/main" id="{85B1F891-9BED-43B3-A5F0-97F18783E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259" y="382490"/>
            <a:ext cx="1224000" cy="714904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>
                <a:latin typeface="Arial" pitchFamily="34" charset="0"/>
                <a:cs typeface="Arial" pitchFamily="34" charset="0"/>
              </a:rPr>
              <a:t>Growth, Inequality and Poverty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AutoShape 23">
            <a:extLst>
              <a:ext uri="{FF2B5EF4-FFF2-40B4-BE49-F238E27FC236}">
                <a16:creationId xmlns:a16="http://schemas.microsoft.com/office/drawing/2014/main" id="{911423DB-5600-453A-BAE4-0312679A2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409" y="1217130"/>
            <a:ext cx="1224000" cy="702044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Health, Development and Public Policy</a:t>
            </a:r>
          </a:p>
        </p:txBody>
      </p:sp>
      <p:sp>
        <p:nvSpPr>
          <p:cNvPr id="100" name="AutoShape 17">
            <a:extLst>
              <a:ext uri="{FF2B5EF4-FFF2-40B4-BE49-F238E27FC236}">
                <a16:creationId xmlns:a16="http://schemas.microsoft.com/office/drawing/2014/main" id="{E088A315-1E8F-4BB3-A31E-AA75971E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19" y="385594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de-DE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AutoShape 18">
            <a:extLst>
              <a:ext uri="{FF2B5EF4-FFF2-40B4-BE49-F238E27FC236}">
                <a16:creationId xmlns:a16="http://schemas.microsoft.com/office/drawing/2014/main" id="{724815D1-2451-42BD-AF5C-3DAB9970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19" y="1217130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AutoShape 19">
            <a:extLst>
              <a:ext uri="{FF2B5EF4-FFF2-40B4-BE49-F238E27FC236}">
                <a16:creationId xmlns:a16="http://schemas.microsoft.com/office/drawing/2014/main" id="{81F8435C-358A-4C45-B76E-A0719E69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19" y="2036623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AutoShape 20">
            <a:extLst>
              <a:ext uri="{FF2B5EF4-FFF2-40B4-BE49-F238E27FC236}">
                <a16:creationId xmlns:a16="http://schemas.microsoft.com/office/drawing/2014/main" id="{3898F6F1-70F0-458E-9ED2-E48A06D65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19" y="2854664"/>
            <a:ext cx="299077" cy="7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de-DE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feld 38">
            <a:extLst>
              <a:ext uri="{FF2B5EF4-FFF2-40B4-BE49-F238E27FC236}">
                <a16:creationId xmlns:a16="http://schemas.microsoft.com/office/drawing/2014/main" id="{7691C19B-7DD5-4D8D-8625-1AE889512408}"/>
              </a:ext>
            </a:extLst>
          </p:cNvPr>
          <p:cNvSpPr txBox="1"/>
          <p:nvPr/>
        </p:nvSpPr>
        <p:spPr>
          <a:xfrm>
            <a:off x="123019" y="385594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WiSe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feld 39">
            <a:extLst>
              <a:ext uri="{FF2B5EF4-FFF2-40B4-BE49-F238E27FC236}">
                <a16:creationId xmlns:a16="http://schemas.microsoft.com/office/drawing/2014/main" id="{36A7DAA8-8B3C-4CAF-AE2E-EA2ECAE99444}"/>
              </a:ext>
            </a:extLst>
          </p:cNvPr>
          <p:cNvSpPr txBox="1"/>
          <p:nvPr/>
        </p:nvSpPr>
        <p:spPr>
          <a:xfrm>
            <a:off x="123019" y="2036623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WiSe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feld 41">
            <a:extLst>
              <a:ext uri="{FF2B5EF4-FFF2-40B4-BE49-F238E27FC236}">
                <a16:creationId xmlns:a16="http://schemas.microsoft.com/office/drawing/2014/main" id="{772208A7-5AB2-480F-B278-41A6A536E7EC}"/>
              </a:ext>
            </a:extLst>
          </p:cNvPr>
          <p:cNvSpPr txBox="1"/>
          <p:nvPr/>
        </p:nvSpPr>
        <p:spPr>
          <a:xfrm>
            <a:off x="123019" y="1221052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SoSe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feld 42">
            <a:extLst>
              <a:ext uri="{FF2B5EF4-FFF2-40B4-BE49-F238E27FC236}">
                <a16:creationId xmlns:a16="http://schemas.microsoft.com/office/drawing/2014/main" id="{BA75291D-02C5-4C8A-B943-D7EAD1720D43}"/>
              </a:ext>
            </a:extLst>
          </p:cNvPr>
          <p:cNvSpPr txBox="1"/>
          <p:nvPr/>
        </p:nvSpPr>
        <p:spPr>
          <a:xfrm>
            <a:off x="123019" y="2854664"/>
            <a:ext cx="29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800" b="1" dirty="0" err="1">
                <a:latin typeface="Arial" pitchFamily="34" charset="0"/>
                <a:cs typeface="Arial" pitchFamily="34" charset="0"/>
              </a:rPr>
              <a:t>SoSe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25">
            <a:extLst>
              <a:ext uri="{FF2B5EF4-FFF2-40B4-BE49-F238E27FC236}">
                <a16:creationId xmlns:a16="http://schemas.microsoft.com/office/drawing/2014/main" id="{C228AB00-F18E-46D6-9D83-A9C55AD1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69" y="1248017"/>
            <a:ext cx="1224000" cy="690773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de-DE" sz="1050" dirty="0">
                <a:latin typeface="Arial" pitchFamily="34" charset="0"/>
                <a:cs typeface="Arial" pitchFamily="34" charset="0"/>
              </a:rPr>
              <a:t>Computational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Statistics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– Regression and Learning in R</a:t>
            </a:r>
          </a:p>
        </p:txBody>
      </p:sp>
      <p:sp>
        <p:nvSpPr>
          <p:cNvPr id="39" name="AutoShape 23">
            <a:extLst>
              <a:ext uri="{FF2B5EF4-FFF2-40B4-BE49-F238E27FC236}">
                <a16:creationId xmlns:a16="http://schemas.microsoft.com/office/drawing/2014/main" id="{FCED2806-4047-4C5D-BE1F-B511A204A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107" y="31947"/>
            <a:ext cx="4141620" cy="324586"/>
          </a:xfrm>
          <a:prstGeom prst="roundRect">
            <a:avLst>
              <a:gd name="adj" fmla="val 13309"/>
            </a:avLst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Sample curriculum “Governance &amp; Development”</a:t>
            </a:r>
          </a:p>
        </p:txBody>
      </p:sp>
      <p:sp>
        <p:nvSpPr>
          <p:cNvPr id="40" name="AutoShape 23">
            <a:extLst>
              <a:ext uri="{FF2B5EF4-FFF2-40B4-BE49-F238E27FC236}">
                <a16:creationId xmlns:a16="http://schemas.microsoft.com/office/drawing/2014/main" id="{0671BCFC-35FF-4FB3-9D04-DD960AA3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476" y="2036623"/>
            <a:ext cx="1224000" cy="707485"/>
          </a:xfrm>
          <a:prstGeom prst="roundRect">
            <a:avLst>
              <a:gd name="adj" fmla="val 13309"/>
            </a:avLst>
          </a:prstGeom>
          <a:solidFill>
            <a:schemeClr val="accent3">
              <a:alpha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Lecture in Governance, Institutions and Development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Pieter_Bruegel">
      <a:dk1>
        <a:sysClr val="windowText" lastClr="000000"/>
      </a:dk1>
      <a:lt1>
        <a:sysClr val="window" lastClr="FFFFFF"/>
      </a:lt1>
      <a:dk2>
        <a:srgbClr val="F2F2F2"/>
      </a:dk2>
      <a:lt2>
        <a:srgbClr val="D8D8D8"/>
      </a:lt2>
      <a:accent1>
        <a:srgbClr val="808B7A"/>
      </a:accent1>
      <a:accent2>
        <a:srgbClr val="DBA13E"/>
      </a:accent2>
      <a:accent3>
        <a:srgbClr val="D46538"/>
      </a:accent3>
      <a:accent4>
        <a:srgbClr val="7A681C"/>
      </a:accent4>
      <a:accent5>
        <a:srgbClr val="5B2C1A"/>
      </a:accent5>
      <a:accent6>
        <a:srgbClr val="527B73"/>
      </a:accent6>
      <a:hlink>
        <a:srgbClr val="5F803E"/>
      </a:hlink>
      <a:folHlink>
        <a:srgbClr val="A3280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Bildschirmpräsentation (4:3)</PresentationFormat>
  <Paragraphs>164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Cambria Math</vt:lpstr>
      <vt:lpstr>Standarddesign</vt:lpstr>
      <vt:lpstr>PowerPoint-Präsentation</vt:lpstr>
      <vt:lpstr>Master of Science in  International Economics and Business</vt:lpstr>
      <vt:lpstr>Master of Science in  International Economics and Business</vt:lpstr>
      <vt:lpstr>Master of Science in  International Economics and Business</vt:lpstr>
      <vt:lpstr>PowerPoint-Präsentation</vt:lpstr>
      <vt:lpstr>PowerPoint-Präsentation</vt:lpstr>
      <vt:lpstr>PowerPoint-Präsentation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inst</dc:creator>
  <cp:lastModifiedBy>Graf Lambsdorff, Johann</cp:lastModifiedBy>
  <cp:revision>265</cp:revision>
  <cp:lastPrinted>2013-07-20T07:18:14Z</cp:lastPrinted>
  <dcterms:created xsi:type="dcterms:W3CDTF">2006-06-21T11:34:50Z</dcterms:created>
  <dcterms:modified xsi:type="dcterms:W3CDTF">2025-10-15T08:34:07Z</dcterms:modified>
</cp:coreProperties>
</file>